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8" r:id="rId4"/>
    <p:sldId id="264" r:id="rId5"/>
    <p:sldId id="265" r:id="rId6"/>
    <p:sldId id="291" r:id="rId7"/>
    <p:sldId id="292" r:id="rId8"/>
    <p:sldId id="266" r:id="rId9"/>
    <p:sldId id="293" r:id="rId10"/>
    <p:sldId id="294" r:id="rId11"/>
    <p:sldId id="295" r:id="rId12"/>
    <p:sldId id="300" r:id="rId13"/>
    <p:sldId id="267" r:id="rId14"/>
    <p:sldId id="296" r:id="rId15"/>
    <p:sldId id="297" r:id="rId16"/>
    <p:sldId id="268" r:id="rId17"/>
    <p:sldId id="279" r:id="rId18"/>
    <p:sldId id="280" r:id="rId19"/>
    <p:sldId id="281" r:id="rId20"/>
    <p:sldId id="282" r:id="rId21"/>
    <p:sldId id="283" r:id="rId22"/>
    <p:sldId id="284" r:id="rId23"/>
    <p:sldId id="285" r:id="rId24"/>
    <p:sldId id="286" r:id="rId25"/>
    <p:sldId id="287" r:id="rId26"/>
    <p:sldId id="288" r:id="rId27"/>
    <p:sldId id="289" r:id="rId28"/>
    <p:sldId id="270" r:id="rId29"/>
    <p:sldId id="278"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017"/>
    <p:restoredTop sz="94650"/>
  </p:normalViewPr>
  <p:slideViewPr>
    <p:cSldViewPr>
      <p:cViewPr varScale="1">
        <p:scale>
          <a:sx n="120" d="100"/>
          <a:sy n="120" d="100"/>
        </p:scale>
        <p:origin x="864" y="1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3C56AE-DC09-4EE0-A4E5-F27B420D7C56}" type="datetimeFigureOut">
              <a:rPr lang="en-US" smtClean="0"/>
              <a:t>10/7/24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2AD86A-6C84-446D-8811-73067CD8EDD4}" type="slidenum">
              <a:rPr lang="en-US" smtClean="0"/>
              <a:t>‹#›</a:t>
            </a:fld>
            <a:endParaRPr lang="en-US" dirty="0"/>
          </a:p>
        </p:txBody>
      </p:sp>
    </p:spTree>
    <p:extLst>
      <p:ext uri="{BB962C8B-B14F-4D97-AF65-F5344CB8AC3E}">
        <p14:creationId xmlns:p14="http://schemas.microsoft.com/office/powerpoint/2010/main" val="3545534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FC0F7C7B-129C-4B60-B64D-89E98DCD2251}" type="datetime1">
              <a:rPr lang="en-ZA" smtClean="0"/>
              <a:t>2024/10/07</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5BEB46A9-3985-4A68-94FC-41364C1C54A8}" type="slidenum">
              <a:rPr lang="en-ZA" smtClean="0"/>
              <a:t>‹#›</a:t>
            </a:fld>
            <a:endParaRPr lang="en-ZA" dirty="0"/>
          </a:p>
        </p:txBody>
      </p:sp>
    </p:spTree>
    <p:extLst>
      <p:ext uri="{BB962C8B-B14F-4D97-AF65-F5344CB8AC3E}">
        <p14:creationId xmlns:p14="http://schemas.microsoft.com/office/powerpoint/2010/main" val="783053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6493AF3F-0648-4272-9F70-E02EAE9F1951}" type="datetime1">
              <a:rPr lang="en-ZA" smtClean="0"/>
              <a:t>2024/10/07</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5BEB46A9-3985-4A68-94FC-41364C1C54A8}" type="slidenum">
              <a:rPr lang="en-ZA" smtClean="0"/>
              <a:t>‹#›</a:t>
            </a:fld>
            <a:endParaRPr lang="en-ZA" dirty="0"/>
          </a:p>
        </p:txBody>
      </p:sp>
    </p:spTree>
    <p:extLst>
      <p:ext uri="{BB962C8B-B14F-4D97-AF65-F5344CB8AC3E}">
        <p14:creationId xmlns:p14="http://schemas.microsoft.com/office/powerpoint/2010/main" val="592412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79E877A1-6333-4758-974E-BDE4F0B4C666}" type="datetime1">
              <a:rPr lang="en-ZA" smtClean="0"/>
              <a:t>2024/10/07</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5BEB46A9-3985-4A68-94FC-41364C1C54A8}" type="slidenum">
              <a:rPr lang="en-ZA" smtClean="0"/>
              <a:t>‹#›</a:t>
            </a:fld>
            <a:endParaRPr lang="en-ZA" dirty="0"/>
          </a:p>
        </p:txBody>
      </p:sp>
    </p:spTree>
    <p:extLst>
      <p:ext uri="{BB962C8B-B14F-4D97-AF65-F5344CB8AC3E}">
        <p14:creationId xmlns:p14="http://schemas.microsoft.com/office/powerpoint/2010/main" val="2970130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2236CF0A-1F3F-4F57-8E7E-21A0EFB691FE}" type="datetime1">
              <a:rPr lang="en-ZA" smtClean="0"/>
              <a:t>2024/10/07</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5BEB46A9-3985-4A68-94FC-41364C1C54A8}" type="slidenum">
              <a:rPr lang="en-ZA" smtClean="0"/>
              <a:t>‹#›</a:t>
            </a:fld>
            <a:endParaRPr lang="en-ZA" dirty="0"/>
          </a:p>
        </p:txBody>
      </p:sp>
    </p:spTree>
    <p:extLst>
      <p:ext uri="{BB962C8B-B14F-4D97-AF65-F5344CB8AC3E}">
        <p14:creationId xmlns:p14="http://schemas.microsoft.com/office/powerpoint/2010/main" val="3608282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EAFC10-110F-4C02-AA88-B9AEA775E5CC}" type="datetime1">
              <a:rPr lang="en-ZA" smtClean="0"/>
              <a:t>2024/10/07</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5BEB46A9-3985-4A68-94FC-41364C1C54A8}" type="slidenum">
              <a:rPr lang="en-ZA" smtClean="0"/>
              <a:t>‹#›</a:t>
            </a:fld>
            <a:endParaRPr lang="en-ZA" dirty="0"/>
          </a:p>
        </p:txBody>
      </p:sp>
    </p:spTree>
    <p:extLst>
      <p:ext uri="{BB962C8B-B14F-4D97-AF65-F5344CB8AC3E}">
        <p14:creationId xmlns:p14="http://schemas.microsoft.com/office/powerpoint/2010/main" val="5595821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5DB14ECE-E43D-4E89-8F96-F103FAA9AFFF}" type="datetime1">
              <a:rPr lang="en-ZA" smtClean="0"/>
              <a:t>2024/10/07</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5BEB46A9-3985-4A68-94FC-41364C1C54A8}" type="slidenum">
              <a:rPr lang="en-ZA" smtClean="0"/>
              <a:t>‹#›</a:t>
            </a:fld>
            <a:endParaRPr lang="en-ZA" dirty="0"/>
          </a:p>
        </p:txBody>
      </p:sp>
    </p:spTree>
    <p:extLst>
      <p:ext uri="{BB962C8B-B14F-4D97-AF65-F5344CB8AC3E}">
        <p14:creationId xmlns:p14="http://schemas.microsoft.com/office/powerpoint/2010/main" val="29111715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49334DEC-A564-4926-9B3C-95B1D3E9704F}" type="datetime1">
              <a:rPr lang="en-ZA" smtClean="0"/>
              <a:t>2024/10/07</a:t>
            </a:fld>
            <a:endParaRPr lang="en-ZA" dirty="0"/>
          </a:p>
        </p:txBody>
      </p:sp>
      <p:sp>
        <p:nvSpPr>
          <p:cNvPr id="8" name="Footer Placeholder 7"/>
          <p:cNvSpPr>
            <a:spLocks noGrp="1"/>
          </p:cNvSpPr>
          <p:nvPr>
            <p:ph type="ftr" sz="quarter" idx="11"/>
          </p:nvPr>
        </p:nvSpPr>
        <p:spPr/>
        <p:txBody>
          <a:bodyPr/>
          <a:lstStyle/>
          <a:p>
            <a:endParaRPr lang="en-ZA" dirty="0"/>
          </a:p>
        </p:txBody>
      </p:sp>
      <p:sp>
        <p:nvSpPr>
          <p:cNvPr id="9" name="Slide Number Placeholder 8"/>
          <p:cNvSpPr>
            <a:spLocks noGrp="1"/>
          </p:cNvSpPr>
          <p:nvPr>
            <p:ph type="sldNum" sz="quarter" idx="12"/>
          </p:nvPr>
        </p:nvSpPr>
        <p:spPr/>
        <p:txBody>
          <a:bodyPr/>
          <a:lstStyle/>
          <a:p>
            <a:fld id="{5BEB46A9-3985-4A68-94FC-41364C1C54A8}" type="slidenum">
              <a:rPr lang="en-ZA" smtClean="0"/>
              <a:t>‹#›</a:t>
            </a:fld>
            <a:endParaRPr lang="en-ZA" dirty="0"/>
          </a:p>
        </p:txBody>
      </p:sp>
    </p:spTree>
    <p:extLst>
      <p:ext uri="{BB962C8B-B14F-4D97-AF65-F5344CB8AC3E}">
        <p14:creationId xmlns:p14="http://schemas.microsoft.com/office/powerpoint/2010/main" val="1058894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36C057DD-09EC-4EF1-B2DD-691FF6FA5F7F}" type="datetime1">
              <a:rPr lang="en-ZA" smtClean="0"/>
              <a:t>2024/10/07</a:t>
            </a:fld>
            <a:endParaRPr lang="en-ZA" dirty="0"/>
          </a:p>
        </p:txBody>
      </p:sp>
      <p:sp>
        <p:nvSpPr>
          <p:cNvPr id="4" name="Footer Placeholder 3"/>
          <p:cNvSpPr>
            <a:spLocks noGrp="1"/>
          </p:cNvSpPr>
          <p:nvPr>
            <p:ph type="ftr" sz="quarter" idx="11"/>
          </p:nvPr>
        </p:nvSpPr>
        <p:spPr/>
        <p:txBody>
          <a:bodyPr/>
          <a:lstStyle/>
          <a:p>
            <a:endParaRPr lang="en-ZA" dirty="0"/>
          </a:p>
        </p:txBody>
      </p:sp>
      <p:sp>
        <p:nvSpPr>
          <p:cNvPr id="5" name="Slide Number Placeholder 4"/>
          <p:cNvSpPr>
            <a:spLocks noGrp="1"/>
          </p:cNvSpPr>
          <p:nvPr>
            <p:ph type="sldNum" sz="quarter" idx="12"/>
          </p:nvPr>
        </p:nvSpPr>
        <p:spPr/>
        <p:txBody>
          <a:bodyPr/>
          <a:lstStyle/>
          <a:p>
            <a:fld id="{5BEB46A9-3985-4A68-94FC-41364C1C54A8}" type="slidenum">
              <a:rPr lang="en-ZA" smtClean="0"/>
              <a:t>‹#›</a:t>
            </a:fld>
            <a:endParaRPr lang="en-ZA" dirty="0"/>
          </a:p>
        </p:txBody>
      </p:sp>
    </p:spTree>
    <p:extLst>
      <p:ext uri="{BB962C8B-B14F-4D97-AF65-F5344CB8AC3E}">
        <p14:creationId xmlns:p14="http://schemas.microsoft.com/office/powerpoint/2010/main" val="1247983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E9B0E6-B5C6-480D-B622-272E8F2715E3}" type="datetime1">
              <a:rPr lang="en-ZA" smtClean="0"/>
              <a:t>2024/10/07</a:t>
            </a:fld>
            <a:endParaRPr lang="en-ZA" dirty="0"/>
          </a:p>
        </p:txBody>
      </p:sp>
      <p:sp>
        <p:nvSpPr>
          <p:cNvPr id="3" name="Footer Placeholder 2"/>
          <p:cNvSpPr>
            <a:spLocks noGrp="1"/>
          </p:cNvSpPr>
          <p:nvPr>
            <p:ph type="ftr" sz="quarter" idx="11"/>
          </p:nvPr>
        </p:nvSpPr>
        <p:spPr/>
        <p:txBody>
          <a:bodyPr/>
          <a:lstStyle/>
          <a:p>
            <a:endParaRPr lang="en-ZA" dirty="0"/>
          </a:p>
        </p:txBody>
      </p:sp>
      <p:sp>
        <p:nvSpPr>
          <p:cNvPr id="4" name="Slide Number Placeholder 3"/>
          <p:cNvSpPr>
            <a:spLocks noGrp="1"/>
          </p:cNvSpPr>
          <p:nvPr>
            <p:ph type="sldNum" sz="quarter" idx="12"/>
          </p:nvPr>
        </p:nvSpPr>
        <p:spPr/>
        <p:txBody>
          <a:bodyPr/>
          <a:lstStyle/>
          <a:p>
            <a:fld id="{5BEB46A9-3985-4A68-94FC-41364C1C54A8}" type="slidenum">
              <a:rPr lang="en-ZA" smtClean="0"/>
              <a:t>‹#›</a:t>
            </a:fld>
            <a:endParaRPr lang="en-ZA" dirty="0"/>
          </a:p>
        </p:txBody>
      </p:sp>
    </p:spTree>
    <p:extLst>
      <p:ext uri="{BB962C8B-B14F-4D97-AF65-F5344CB8AC3E}">
        <p14:creationId xmlns:p14="http://schemas.microsoft.com/office/powerpoint/2010/main" val="1586310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8445CB0-52F5-419B-94EA-F4984CA108AA}" type="datetime1">
              <a:rPr lang="en-ZA" smtClean="0"/>
              <a:t>2024/10/07</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5BEB46A9-3985-4A68-94FC-41364C1C54A8}" type="slidenum">
              <a:rPr lang="en-ZA" smtClean="0"/>
              <a:t>‹#›</a:t>
            </a:fld>
            <a:endParaRPr lang="en-ZA" dirty="0"/>
          </a:p>
        </p:txBody>
      </p:sp>
    </p:spTree>
    <p:extLst>
      <p:ext uri="{BB962C8B-B14F-4D97-AF65-F5344CB8AC3E}">
        <p14:creationId xmlns:p14="http://schemas.microsoft.com/office/powerpoint/2010/main" val="2401030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7445BB-4B1A-4FF4-B9D4-74E2767AFC61}" type="datetime1">
              <a:rPr lang="en-ZA" smtClean="0"/>
              <a:t>2024/10/07</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5BEB46A9-3985-4A68-94FC-41364C1C54A8}" type="slidenum">
              <a:rPr lang="en-ZA" smtClean="0"/>
              <a:t>‹#›</a:t>
            </a:fld>
            <a:endParaRPr lang="en-ZA" dirty="0"/>
          </a:p>
        </p:txBody>
      </p:sp>
    </p:spTree>
    <p:extLst>
      <p:ext uri="{BB962C8B-B14F-4D97-AF65-F5344CB8AC3E}">
        <p14:creationId xmlns:p14="http://schemas.microsoft.com/office/powerpoint/2010/main" val="4213613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13286F-06EF-48D8-881C-CE0B100173BB}" type="datetime1">
              <a:rPr lang="en-ZA" smtClean="0"/>
              <a:t>2024/10/07</a:t>
            </a:fld>
            <a:endParaRPr lang="en-ZA"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EB46A9-3985-4A68-94FC-41364C1C54A8}" type="slidenum">
              <a:rPr lang="en-ZA" smtClean="0"/>
              <a:t>‹#›</a:t>
            </a:fld>
            <a:endParaRPr lang="en-ZA" dirty="0"/>
          </a:p>
        </p:txBody>
      </p:sp>
    </p:spTree>
    <p:extLst>
      <p:ext uri="{BB962C8B-B14F-4D97-AF65-F5344CB8AC3E}">
        <p14:creationId xmlns:p14="http://schemas.microsoft.com/office/powerpoint/2010/main" val="1610278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hyperlink" Target="mailto:md@peuneo.co.za" TargetMode="External"/><Relationship Id="rId5" Type="http://schemas.openxmlformats.org/officeDocument/2006/relationships/hyperlink" Target="http://www.peuneo.co.za/" TargetMode="External"/><Relationship Id="rId4" Type="http://schemas.openxmlformats.org/officeDocument/2006/relationships/hyperlink" Target="mailto:info@peuneo.co.za"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 Id="rId9"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4.png"/><Relationship Id="rId7" Type="http://schemas.openxmlformats.org/officeDocument/2006/relationships/image" Target="../media/image18.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17.pn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png"/><Relationship Id="rId4" Type="http://schemas.openxmlformats.org/officeDocument/2006/relationships/image" Target="../media/image15.png"/><Relationship Id="rId9" Type="http://schemas.openxmlformats.org/officeDocument/2006/relationships/image" Target="../media/image20.jpe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23.jpeg"/></Relationships>
</file>

<file path=ppt/slides/_rels/slide8.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png"/><Relationship Id="rId3" Type="http://schemas.openxmlformats.org/officeDocument/2006/relationships/image" Target="../media/image2.png"/><Relationship Id="rId7" Type="http://schemas.openxmlformats.org/officeDocument/2006/relationships/image" Target="../media/image27.jpeg"/><Relationship Id="rId12" Type="http://schemas.openxmlformats.org/officeDocument/2006/relationships/image" Target="../media/image32.jpeg"/><Relationship Id="rId2" Type="http://schemas.openxmlformats.org/officeDocument/2006/relationships/image" Target="../media/image24.png"/><Relationship Id="rId1" Type="http://schemas.openxmlformats.org/officeDocument/2006/relationships/slideLayout" Target="../slideLayouts/slideLayout1.xml"/><Relationship Id="rId6" Type="http://schemas.openxmlformats.org/officeDocument/2006/relationships/image" Target="../media/image26.jpeg"/><Relationship Id="rId11" Type="http://schemas.openxmlformats.org/officeDocument/2006/relationships/image" Target="../media/image31.png"/><Relationship Id="rId5" Type="http://schemas.openxmlformats.org/officeDocument/2006/relationships/image" Target="../media/image25.png"/><Relationship Id="rId10" Type="http://schemas.openxmlformats.org/officeDocument/2006/relationships/image" Target="../media/image30.jpeg"/><Relationship Id="rId4" Type="http://schemas.openxmlformats.org/officeDocument/2006/relationships/image" Target="../media/image4.png"/><Relationship Id="rId9" Type="http://schemas.openxmlformats.org/officeDocument/2006/relationships/image" Target="../media/image29.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C37E9D4B-7BFA-4D10-B666-547BAC4994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F8145706-B384-74AB-BA01-1114B2CA7A98}"/>
              </a:ext>
            </a:extLst>
          </p:cNvPr>
          <p:cNvGrpSpPr>
            <a:grpSpLocks/>
          </p:cNvGrpSpPr>
          <p:nvPr/>
        </p:nvGrpSpPr>
        <p:grpSpPr>
          <a:xfrm>
            <a:off x="481330" y="2349326"/>
            <a:ext cx="7747760" cy="4186941"/>
            <a:chOff x="0" y="6350"/>
            <a:chExt cx="7538695" cy="7556487"/>
          </a:xfrm>
        </p:grpSpPr>
        <p:sp>
          <p:nvSpPr>
            <p:cNvPr id="18" name="Graphic 5">
              <a:extLst>
                <a:ext uri="{FF2B5EF4-FFF2-40B4-BE49-F238E27FC236}">
                  <a16:creationId xmlns:a16="http://schemas.microsoft.com/office/drawing/2014/main" id="{DD20C321-B05F-57D4-A354-5179A26C1AA9}"/>
                </a:ext>
              </a:extLst>
            </p:cNvPr>
            <p:cNvSpPr/>
            <p:nvPr/>
          </p:nvSpPr>
          <p:spPr>
            <a:xfrm>
              <a:off x="4475455" y="6350"/>
              <a:ext cx="3063240" cy="2550795"/>
            </a:xfrm>
            <a:custGeom>
              <a:avLst/>
              <a:gdLst/>
              <a:ahLst/>
              <a:cxnLst/>
              <a:rect l="l" t="t" r="r" b="b"/>
              <a:pathLst>
                <a:path w="3063240" h="2550795">
                  <a:moveTo>
                    <a:pt x="2702853" y="0"/>
                  </a:moveTo>
                  <a:lnTo>
                    <a:pt x="877088" y="0"/>
                  </a:lnTo>
                  <a:lnTo>
                    <a:pt x="829429" y="3152"/>
                  </a:lnTo>
                  <a:lnTo>
                    <a:pt x="783415" y="12373"/>
                  </a:lnTo>
                  <a:lnTo>
                    <a:pt x="739515" y="27307"/>
                  </a:lnTo>
                  <a:lnTo>
                    <a:pt x="698198" y="47602"/>
                  </a:lnTo>
                  <a:lnTo>
                    <a:pt x="659931" y="72901"/>
                  </a:lnTo>
                  <a:lnTo>
                    <a:pt x="625183" y="102850"/>
                  </a:lnTo>
                  <a:lnTo>
                    <a:pt x="594422" y="137096"/>
                  </a:lnTo>
                  <a:lnTo>
                    <a:pt x="568117" y="175283"/>
                  </a:lnTo>
                  <a:lnTo>
                    <a:pt x="546736" y="217057"/>
                  </a:lnTo>
                  <a:lnTo>
                    <a:pt x="530747" y="262064"/>
                  </a:lnTo>
                  <a:lnTo>
                    <a:pt x="13691" y="2092490"/>
                  </a:lnTo>
                  <a:lnTo>
                    <a:pt x="3832" y="2138337"/>
                  </a:lnTo>
                  <a:lnTo>
                    <a:pt x="0" y="2183738"/>
                  </a:lnTo>
                  <a:lnTo>
                    <a:pt x="1889" y="2228291"/>
                  </a:lnTo>
                  <a:lnTo>
                    <a:pt x="9196" y="2271593"/>
                  </a:lnTo>
                  <a:lnTo>
                    <a:pt x="21617" y="2313241"/>
                  </a:lnTo>
                  <a:lnTo>
                    <a:pt x="38846" y="2352833"/>
                  </a:lnTo>
                  <a:lnTo>
                    <a:pt x="60578" y="2389967"/>
                  </a:lnTo>
                  <a:lnTo>
                    <a:pt x="86511" y="2424240"/>
                  </a:lnTo>
                  <a:lnTo>
                    <a:pt x="116337" y="2455249"/>
                  </a:lnTo>
                  <a:lnTo>
                    <a:pt x="149755" y="2482591"/>
                  </a:lnTo>
                  <a:lnTo>
                    <a:pt x="186457" y="2505865"/>
                  </a:lnTo>
                  <a:lnTo>
                    <a:pt x="226141" y="2524668"/>
                  </a:lnTo>
                  <a:lnTo>
                    <a:pt x="268501" y="2538597"/>
                  </a:lnTo>
                  <a:lnTo>
                    <a:pt x="313234" y="2547249"/>
                  </a:lnTo>
                  <a:lnTo>
                    <a:pt x="360033" y="2550223"/>
                  </a:lnTo>
                  <a:lnTo>
                    <a:pt x="2185798" y="2550223"/>
                  </a:lnTo>
                  <a:lnTo>
                    <a:pt x="2233457" y="2547071"/>
                  </a:lnTo>
                  <a:lnTo>
                    <a:pt x="2279471" y="2537850"/>
                  </a:lnTo>
                  <a:lnTo>
                    <a:pt x="2323371" y="2522915"/>
                  </a:lnTo>
                  <a:lnTo>
                    <a:pt x="2364688" y="2502621"/>
                  </a:lnTo>
                  <a:lnTo>
                    <a:pt x="2402955" y="2477322"/>
                  </a:lnTo>
                  <a:lnTo>
                    <a:pt x="2437703" y="2447372"/>
                  </a:lnTo>
                  <a:lnTo>
                    <a:pt x="2468464" y="2413127"/>
                  </a:lnTo>
                  <a:lnTo>
                    <a:pt x="2494769" y="2374939"/>
                  </a:lnTo>
                  <a:lnTo>
                    <a:pt x="2516150" y="2333165"/>
                  </a:lnTo>
                  <a:lnTo>
                    <a:pt x="2532140" y="2288159"/>
                  </a:lnTo>
                  <a:lnTo>
                    <a:pt x="3049195" y="457733"/>
                  </a:lnTo>
                  <a:lnTo>
                    <a:pt x="3059056" y="411888"/>
                  </a:lnTo>
                  <a:lnTo>
                    <a:pt x="3062891" y="366488"/>
                  </a:lnTo>
                  <a:lnTo>
                    <a:pt x="3061002" y="321937"/>
                  </a:lnTo>
                  <a:lnTo>
                    <a:pt x="3053695" y="278635"/>
                  </a:lnTo>
                  <a:lnTo>
                    <a:pt x="3041275" y="236987"/>
                  </a:lnTo>
                  <a:lnTo>
                    <a:pt x="3024046" y="197395"/>
                  </a:lnTo>
                  <a:lnTo>
                    <a:pt x="3002313" y="160261"/>
                  </a:lnTo>
                  <a:lnTo>
                    <a:pt x="2976380" y="125987"/>
                  </a:lnTo>
                  <a:lnTo>
                    <a:pt x="2946552" y="94978"/>
                  </a:lnTo>
                  <a:lnTo>
                    <a:pt x="2913134" y="67634"/>
                  </a:lnTo>
                  <a:lnTo>
                    <a:pt x="2876431" y="44359"/>
                  </a:lnTo>
                  <a:lnTo>
                    <a:pt x="2836746" y="25556"/>
                  </a:lnTo>
                  <a:lnTo>
                    <a:pt x="2794385" y="11626"/>
                  </a:lnTo>
                  <a:lnTo>
                    <a:pt x="2749653" y="2973"/>
                  </a:lnTo>
                  <a:lnTo>
                    <a:pt x="2702853" y="0"/>
                  </a:lnTo>
                  <a:close/>
                </a:path>
              </a:pathLst>
            </a:custGeom>
            <a:solidFill>
              <a:srgbClr val="F8B817"/>
            </a:solidFill>
          </p:spPr>
          <p:txBody>
            <a:bodyPr wrap="square" lIns="0" tIns="0" rIns="0" bIns="0" rtlCol="0">
              <a:prstTxWarp prst="textNoShape">
                <a:avLst/>
              </a:prstTxWarp>
              <a:noAutofit/>
            </a:bodyPr>
            <a:lstStyle/>
            <a:p>
              <a:endParaRPr lang="en-GB"/>
            </a:p>
          </p:txBody>
        </p:sp>
        <p:sp>
          <p:nvSpPr>
            <p:cNvPr id="19" name="Graphic 6">
              <a:extLst>
                <a:ext uri="{FF2B5EF4-FFF2-40B4-BE49-F238E27FC236}">
                  <a16:creationId xmlns:a16="http://schemas.microsoft.com/office/drawing/2014/main" id="{793AF681-54E3-5BD9-2EB2-B73B36A4F0D6}"/>
                </a:ext>
              </a:extLst>
            </p:cNvPr>
            <p:cNvSpPr/>
            <p:nvPr/>
          </p:nvSpPr>
          <p:spPr>
            <a:xfrm>
              <a:off x="4475455" y="6350"/>
              <a:ext cx="3063240" cy="2550795"/>
            </a:xfrm>
            <a:custGeom>
              <a:avLst/>
              <a:gdLst/>
              <a:ahLst/>
              <a:cxnLst/>
              <a:rect l="l" t="t" r="r" b="b"/>
              <a:pathLst>
                <a:path w="3063240" h="2550795">
                  <a:moveTo>
                    <a:pt x="2185798" y="2550223"/>
                  </a:moveTo>
                  <a:lnTo>
                    <a:pt x="360033" y="2550223"/>
                  </a:lnTo>
                  <a:lnTo>
                    <a:pt x="313234" y="2547249"/>
                  </a:lnTo>
                  <a:lnTo>
                    <a:pt x="268501" y="2538597"/>
                  </a:lnTo>
                  <a:lnTo>
                    <a:pt x="226141" y="2524668"/>
                  </a:lnTo>
                  <a:lnTo>
                    <a:pt x="186457" y="2505865"/>
                  </a:lnTo>
                  <a:lnTo>
                    <a:pt x="149755" y="2482591"/>
                  </a:lnTo>
                  <a:lnTo>
                    <a:pt x="116337" y="2455249"/>
                  </a:lnTo>
                  <a:lnTo>
                    <a:pt x="86511" y="2424240"/>
                  </a:lnTo>
                  <a:lnTo>
                    <a:pt x="60578" y="2389967"/>
                  </a:lnTo>
                  <a:lnTo>
                    <a:pt x="38846" y="2352833"/>
                  </a:lnTo>
                  <a:lnTo>
                    <a:pt x="21617" y="2313241"/>
                  </a:lnTo>
                  <a:lnTo>
                    <a:pt x="9196" y="2271593"/>
                  </a:lnTo>
                  <a:lnTo>
                    <a:pt x="1889" y="2228291"/>
                  </a:lnTo>
                  <a:lnTo>
                    <a:pt x="0" y="2183738"/>
                  </a:lnTo>
                  <a:lnTo>
                    <a:pt x="3832" y="2138337"/>
                  </a:lnTo>
                  <a:lnTo>
                    <a:pt x="13691" y="2092490"/>
                  </a:lnTo>
                  <a:lnTo>
                    <a:pt x="530747" y="262064"/>
                  </a:lnTo>
                  <a:lnTo>
                    <a:pt x="546736" y="217057"/>
                  </a:lnTo>
                  <a:lnTo>
                    <a:pt x="568117" y="175283"/>
                  </a:lnTo>
                  <a:lnTo>
                    <a:pt x="594422" y="137096"/>
                  </a:lnTo>
                  <a:lnTo>
                    <a:pt x="625183" y="102850"/>
                  </a:lnTo>
                  <a:lnTo>
                    <a:pt x="659931" y="72901"/>
                  </a:lnTo>
                  <a:lnTo>
                    <a:pt x="698198" y="47602"/>
                  </a:lnTo>
                  <a:lnTo>
                    <a:pt x="739515" y="27307"/>
                  </a:lnTo>
                  <a:lnTo>
                    <a:pt x="783415" y="12373"/>
                  </a:lnTo>
                  <a:lnTo>
                    <a:pt x="829429" y="3152"/>
                  </a:lnTo>
                  <a:lnTo>
                    <a:pt x="877088" y="0"/>
                  </a:lnTo>
                  <a:lnTo>
                    <a:pt x="2702853" y="0"/>
                  </a:lnTo>
                  <a:lnTo>
                    <a:pt x="2749653" y="2973"/>
                  </a:lnTo>
                  <a:lnTo>
                    <a:pt x="2794385" y="11626"/>
                  </a:lnTo>
                  <a:lnTo>
                    <a:pt x="2836746" y="25556"/>
                  </a:lnTo>
                  <a:lnTo>
                    <a:pt x="2876431" y="44359"/>
                  </a:lnTo>
                  <a:lnTo>
                    <a:pt x="2913134" y="67634"/>
                  </a:lnTo>
                  <a:lnTo>
                    <a:pt x="2946552" y="94978"/>
                  </a:lnTo>
                  <a:lnTo>
                    <a:pt x="2976380" y="125987"/>
                  </a:lnTo>
                  <a:lnTo>
                    <a:pt x="3002313" y="160261"/>
                  </a:lnTo>
                  <a:lnTo>
                    <a:pt x="3024046" y="197395"/>
                  </a:lnTo>
                  <a:lnTo>
                    <a:pt x="3041275" y="236987"/>
                  </a:lnTo>
                  <a:lnTo>
                    <a:pt x="3053695" y="278635"/>
                  </a:lnTo>
                  <a:lnTo>
                    <a:pt x="3061002" y="321937"/>
                  </a:lnTo>
                  <a:lnTo>
                    <a:pt x="3062891" y="366488"/>
                  </a:lnTo>
                  <a:lnTo>
                    <a:pt x="3059056" y="411888"/>
                  </a:lnTo>
                  <a:lnTo>
                    <a:pt x="3049195" y="457733"/>
                  </a:lnTo>
                  <a:lnTo>
                    <a:pt x="2532140" y="2288159"/>
                  </a:lnTo>
                  <a:lnTo>
                    <a:pt x="2516150" y="2333165"/>
                  </a:lnTo>
                  <a:lnTo>
                    <a:pt x="2494769" y="2374939"/>
                  </a:lnTo>
                  <a:lnTo>
                    <a:pt x="2468464" y="2413127"/>
                  </a:lnTo>
                  <a:lnTo>
                    <a:pt x="2437703" y="2447372"/>
                  </a:lnTo>
                  <a:lnTo>
                    <a:pt x="2402955" y="2477322"/>
                  </a:lnTo>
                  <a:lnTo>
                    <a:pt x="2364688" y="2502621"/>
                  </a:lnTo>
                  <a:lnTo>
                    <a:pt x="2323371" y="2522915"/>
                  </a:lnTo>
                  <a:lnTo>
                    <a:pt x="2279471" y="2537850"/>
                  </a:lnTo>
                  <a:lnTo>
                    <a:pt x="2233457" y="2547071"/>
                  </a:lnTo>
                  <a:lnTo>
                    <a:pt x="2185798" y="2550223"/>
                  </a:lnTo>
                  <a:close/>
                </a:path>
              </a:pathLst>
            </a:custGeom>
            <a:ln w="12700">
              <a:solidFill>
                <a:srgbClr val="000000"/>
              </a:solidFill>
              <a:prstDash val="solid"/>
            </a:ln>
          </p:spPr>
          <p:txBody>
            <a:bodyPr wrap="square" lIns="0" tIns="0" rIns="0" bIns="0" rtlCol="0">
              <a:prstTxWarp prst="textNoShape">
                <a:avLst/>
              </a:prstTxWarp>
              <a:noAutofit/>
            </a:bodyPr>
            <a:lstStyle/>
            <a:p>
              <a:endParaRPr lang="en-GB"/>
            </a:p>
          </p:txBody>
        </p:sp>
        <p:sp>
          <p:nvSpPr>
            <p:cNvPr id="20" name="Graphic 7">
              <a:extLst>
                <a:ext uri="{FF2B5EF4-FFF2-40B4-BE49-F238E27FC236}">
                  <a16:creationId xmlns:a16="http://schemas.microsoft.com/office/drawing/2014/main" id="{748DD8AD-92EE-F5EC-4A27-6FC38E762C62}"/>
                </a:ext>
              </a:extLst>
            </p:cNvPr>
            <p:cNvSpPr/>
            <p:nvPr/>
          </p:nvSpPr>
          <p:spPr>
            <a:xfrm>
              <a:off x="977395" y="312773"/>
              <a:ext cx="6147435" cy="4975225"/>
            </a:xfrm>
            <a:custGeom>
              <a:avLst/>
              <a:gdLst/>
              <a:ahLst/>
              <a:cxnLst/>
              <a:rect l="l" t="t" r="r" b="b"/>
              <a:pathLst>
                <a:path w="6147435" h="4975225">
                  <a:moveTo>
                    <a:pt x="5744553" y="0"/>
                  </a:moveTo>
                  <a:lnTo>
                    <a:pt x="1607794" y="0"/>
                  </a:lnTo>
                  <a:lnTo>
                    <a:pt x="1560244" y="2421"/>
                  </a:lnTo>
                  <a:lnTo>
                    <a:pt x="1513869" y="9545"/>
                  </a:lnTo>
                  <a:lnTo>
                    <a:pt x="1468945" y="21165"/>
                  </a:lnTo>
                  <a:lnTo>
                    <a:pt x="1425748" y="37071"/>
                  </a:lnTo>
                  <a:lnTo>
                    <a:pt x="1384554" y="57056"/>
                  </a:lnTo>
                  <a:lnTo>
                    <a:pt x="1345638" y="80910"/>
                  </a:lnTo>
                  <a:lnTo>
                    <a:pt x="1309275" y="108424"/>
                  </a:lnTo>
                  <a:lnTo>
                    <a:pt x="1275740" y="139392"/>
                  </a:lnTo>
                  <a:lnTo>
                    <a:pt x="1245311" y="173604"/>
                  </a:lnTo>
                  <a:lnTo>
                    <a:pt x="1218261" y="210851"/>
                  </a:lnTo>
                  <a:lnTo>
                    <a:pt x="1194866" y="250925"/>
                  </a:lnTo>
                  <a:lnTo>
                    <a:pt x="1175402" y="293618"/>
                  </a:lnTo>
                  <a:lnTo>
                    <a:pt x="1160145" y="338721"/>
                  </a:lnTo>
                  <a:lnTo>
                    <a:pt x="17640" y="4383328"/>
                  </a:lnTo>
                  <a:lnTo>
                    <a:pt x="6917" y="4430139"/>
                  </a:lnTo>
                  <a:lnTo>
                    <a:pt x="1102" y="4476660"/>
                  </a:lnTo>
                  <a:lnTo>
                    <a:pt x="0" y="4522633"/>
                  </a:lnTo>
                  <a:lnTo>
                    <a:pt x="3417" y="4567804"/>
                  </a:lnTo>
                  <a:lnTo>
                    <a:pt x="11160" y="4611917"/>
                  </a:lnTo>
                  <a:lnTo>
                    <a:pt x="23035" y="4654714"/>
                  </a:lnTo>
                  <a:lnTo>
                    <a:pt x="38849" y="4695941"/>
                  </a:lnTo>
                  <a:lnTo>
                    <a:pt x="58407" y="4735341"/>
                  </a:lnTo>
                  <a:lnTo>
                    <a:pt x="81516" y="4772658"/>
                  </a:lnTo>
                  <a:lnTo>
                    <a:pt x="107983" y="4807636"/>
                  </a:lnTo>
                  <a:lnTo>
                    <a:pt x="137612" y="4840019"/>
                  </a:lnTo>
                  <a:lnTo>
                    <a:pt x="170212" y="4869552"/>
                  </a:lnTo>
                  <a:lnTo>
                    <a:pt x="205588" y="4895977"/>
                  </a:lnTo>
                  <a:lnTo>
                    <a:pt x="243546" y="4919039"/>
                  </a:lnTo>
                  <a:lnTo>
                    <a:pt x="283892" y="4938483"/>
                  </a:lnTo>
                  <a:lnTo>
                    <a:pt x="326434" y="4954051"/>
                  </a:lnTo>
                  <a:lnTo>
                    <a:pt x="370976" y="4965488"/>
                  </a:lnTo>
                  <a:lnTo>
                    <a:pt x="417326" y="4972538"/>
                  </a:lnTo>
                  <a:lnTo>
                    <a:pt x="465290" y="4974945"/>
                  </a:lnTo>
                  <a:lnTo>
                    <a:pt x="4519346" y="4974945"/>
                  </a:lnTo>
                  <a:lnTo>
                    <a:pt x="4566897" y="4972524"/>
                  </a:lnTo>
                  <a:lnTo>
                    <a:pt x="4613272" y="4965399"/>
                  </a:lnTo>
                  <a:lnTo>
                    <a:pt x="4658195" y="4953780"/>
                  </a:lnTo>
                  <a:lnTo>
                    <a:pt x="4701392" y="4937874"/>
                  </a:lnTo>
                  <a:lnTo>
                    <a:pt x="4742586" y="4917890"/>
                  </a:lnTo>
                  <a:lnTo>
                    <a:pt x="4781502" y="4894036"/>
                  </a:lnTo>
                  <a:lnTo>
                    <a:pt x="4817866" y="4866522"/>
                  </a:lnTo>
                  <a:lnTo>
                    <a:pt x="4851400" y="4835556"/>
                  </a:lnTo>
                  <a:lnTo>
                    <a:pt x="4881829" y="4801345"/>
                  </a:lnTo>
                  <a:lnTo>
                    <a:pt x="4908879" y="4764100"/>
                  </a:lnTo>
                  <a:lnTo>
                    <a:pt x="4932274" y="4724027"/>
                  </a:lnTo>
                  <a:lnTo>
                    <a:pt x="4951738" y="4681337"/>
                  </a:lnTo>
                  <a:lnTo>
                    <a:pt x="4966995" y="4636236"/>
                  </a:lnTo>
                  <a:lnTo>
                    <a:pt x="6131979" y="512038"/>
                  </a:lnTo>
                  <a:lnTo>
                    <a:pt x="6142069" y="466769"/>
                  </a:lnTo>
                  <a:lnTo>
                    <a:pt x="6146879" y="421847"/>
                  </a:lnTo>
                  <a:lnTo>
                    <a:pt x="6146643" y="377582"/>
                  </a:lnTo>
                  <a:lnTo>
                    <a:pt x="6141594" y="334281"/>
                  </a:lnTo>
                  <a:lnTo>
                    <a:pt x="6131967" y="292256"/>
                  </a:lnTo>
                  <a:lnTo>
                    <a:pt x="6117997" y="251815"/>
                  </a:lnTo>
                  <a:lnTo>
                    <a:pt x="6099916" y="213267"/>
                  </a:lnTo>
                  <a:lnTo>
                    <a:pt x="6077959" y="176923"/>
                  </a:lnTo>
                  <a:lnTo>
                    <a:pt x="6052361" y="143091"/>
                  </a:lnTo>
                  <a:lnTo>
                    <a:pt x="6023355" y="112080"/>
                  </a:lnTo>
                  <a:lnTo>
                    <a:pt x="5991175" y="84201"/>
                  </a:lnTo>
                  <a:lnTo>
                    <a:pt x="5956055" y="59761"/>
                  </a:lnTo>
                  <a:lnTo>
                    <a:pt x="5918229" y="39072"/>
                  </a:lnTo>
                  <a:lnTo>
                    <a:pt x="5877932" y="22442"/>
                  </a:lnTo>
                  <a:lnTo>
                    <a:pt x="5835398" y="10180"/>
                  </a:lnTo>
                  <a:lnTo>
                    <a:pt x="5790860" y="2596"/>
                  </a:lnTo>
                  <a:lnTo>
                    <a:pt x="5744553" y="0"/>
                  </a:lnTo>
                  <a:close/>
                </a:path>
              </a:pathLst>
            </a:custGeom>
            <a:solidFill>
              <a:srgbClr val="522E7B"/>
            </a:solidFill>
          </p:spPr>
          <p:txBody>
            <a:bodyPr wrap="square" lIns="0" tIns="0" rIns="0" bIns="0" rtlCol="0">
              <a:prstTxWarp prst="textNoShape">
                <a:avLst/>
              </a:prstTxWarp>
              <a:noAutofit/>
            </a:bodyPr>
            <a:lstStyle/>
            <a:p>
              <a:endParaRPr lang="en-GB"/>
            </a:p>
          </p:txBody>
        </p:sp>
        <p:pic>
          <p:nvPicPr>
            <p:cNvPr id="21" name="Image 8">
              <a:extLst>
                <a:ext uri="{FF2B5EF4-FFF2-40B4-BE49-F238E27FC236}">
                  <a16:creationId xmlns:a16="http://schemas.microsoft.com/office/drawing/2014/main" id="{1A7C1A85-9216-095B-4449-D5333731582C}"/>
                </a:ext>
              </a:extLst>
            </p:cNvPr>
            <p:cNvPicPr/>
            <p:nvPr/>
          </p:nvPicPr>
          <p:blipFill>
            <a:blip r:embed="rId2" cstate="email">
              <a:extLst>
                <a:ext uri="{28A0092B-C50C-407E-A947-70E740481C1C}">
                  <a14:useLocalDpi xmlns:a14="http://schemas.microsoft.com/office/drawing/2010/main"/>
                </a:ext>
              </a:extLst>
            </a:blip>
            <a:stretch>
              <a:fillRect/>
            </a:stretch>
          </p:blipFill>
          <p:spPr>
            <a:xfrm>
              <a:off x="6008501" y="6231533"/>
              <a:ext cx="714036" cy="1326057"/>
            </a:xfrm>
            <a:prstGeom prst="rect">
              <a:avLst/>
            </a:prstGeom>
          </p:spPr>
        </p:pic>
        <p:sp>
          <p:nvSpPr>
            <p:cNvPr id="22" name="Graphic 9">
              <a:extLst>
                <a:ext uri="{FF2B5EF4-FFF2-40B4-BE49-F238E27FC236}">
                  <a16:creationId xmlns:a16="http://schemas.microsoft.com/office/drawing/2014/main" id="{D5AE4ABB-2675-C1FD-3EDF-F116F03D41AB}"/>
                </a:ext>
              </a:extLst>
            </p:cNvPr>
            <p:cNvSpPr/>
            <p:nvPr/>
          </p:nvSpPr>
          <p:spPr>
            <a:xfrm>
              <a:off x="1340254" y="2117482"/>
              <a:ext cx="5851525" cy="4777105"/>
            </a:xfrm>
            <a:custGeom>
              <a:avLst/>
              <a:gdLst/>
              <a:ahLst/>
              <a:cxnLst/>
              <a:rect l="l" t="t" r="r" b="b"/>
              <a:pathLst>
                <a:path w="5851525" h="4777105">
                  <a:moveTo>
                    <a:pt x="4285242" y="4777079"/>
                  </a:moveTo>
                  <a:lnTo>
                    <a:pt x="497556" y="4777079"/>
                  </a:lnTo>
                  <a:lnTo>
                    <a:pt x="451096" y="4774969"/>
                  </a:lnTo>
                  <a:lnTo>
                    <a:pt x="406033" y="4768775"/>
                  </a:lnTo>
                  <a:lnTo>
                    <a:pt x="362518" y="4758699"/>
                  </a:lnTo>
                  <a:lnTo>
                    <a:pt x="320706" y="4744945"/>
                  </a:lnTo>
                  <a:lnTo>
                    <a:pt x="280750" y="4727714"/>
                  </a:lnTo>
                  <a:lnTo>
                    <a:pt x="242803" y="4707209"/>
                  </a:lnTo>
                  <a:lnTo>
                    <a:pt x="207019" y="4683634"/>
                  </a:lnTo>
                  <a:lnTo>
                    <a:pt x="173551" y="4657190"/>
                  </a:lnTo>
                  <a:lnTo>
                    <a:pt x="142553" y="4628082"/>
                  </a:lnTo>
                  <a:lnTo>
                    <a:pt x="114177" y="4596510"/>
                  </a:lnTo>
                  <a:lnTo>
                    <a:pt x="88577" y="4562678"/>
                  </a:lnTo>
                  <a:lnTo>
                    <a:pt x="65907" y="4526789"/>
                  </a:lnTo>
                  <a:lnTo>
                    <a:pt x="46320" y="4489046"/>
                  </a:lnTo>
                  <a:lnTo>
                    <a:pt x="29970" y="4449651"/>
                  </a:lnTo>
                  <a:lnTo>
                    <a:pt x="17009" y="4408806"/>
                  </a:lnTo>
                  <a:lnTo>
                    <a:pt x="7592" y="4366715"/>
                  </a:lnTo>
                  <a:lnTo>
                    <a:pt x="1871" y="4323580"/>
                  </a:lnTo>
                  <a:lnTo>
                    <a:pt x="0" y="4279604"/>
                  </a:lnTo>
                  <a:lnTo>
                    <a:pt x="2132" y="4234990"/>
                  </a:lnTo>
                  <a:lnTo>
                    <a:pt x="8421" y="4189940"/>
                  </a:lnTo>
                  <a:lnTo>
                    <a:pt x="19020" y="4144657"/>
                  </a:lnTo>
                  <a:lnTo>
                    <a:pt x="1087522" y="362077"/>
                  </a:lnTo>
                  <a:lnTo>
                    <a:pt x="1102513" y="317224"/>
                  </a:lnTo>
                  <a:lnTo>
                    <a:pt x="1121399" y="274579"/>
                  </a:lnTo>
                  <a:lnTo>
                    <a:pt x="1143945" y="234321"/>
                  </a:lnTo>
                  <a:lnTo>
                    <a:pt x="1169915" y="196627"/>
                  </a:lnTo>
                  <a:lnTo>
                    <a:pt x="1199073" y="161677"/>
                  </a:lnTo>
                  <a:lnTo>
                    <a:pt x="1231183" y="129648"/>
                  </a:lnTo>
                  <a:lnTo>
                    <a:pt x="1266009" y="100718"/>
                  </a:lnTo>
                  <a:lnTo>
                    <a:pt x="1303316" y="75068"/>
                  </a:lnTo>
                  <a:lnTo>
                    <a:pt x="1342867" y="52874"/>
                  </a:lnTo>
                  <a:lnTo>
                    <a:pt x="1384428" y="34315"/>
                  </a:lnTo>
                  <a:lnTo>
                    <a:pt x="1427762" y="19569"/>
                  </a:lnTo>
                  <a:lnTo>
                    <a:pt x="1472633" y="8816"/>
                  </a:lnTo>
                  <a:lnTo>
                    <a:pt x="1518806" y="2233"/>
                  </a:lnTo>
                  <a:lnTo>
                    <a:pt x="1566045" y="0"/>
                  </a:lnTo>
                  <a:lnTo>
                    <a:pt x="5353731" y="0"/>
                  </a:lnTo>
                  <a:lnTo>
                    <a:pt x="5400190" y="2109"/>
                  </a:lnTo>
                  <a:lnTo>
                    <a:pt x="5445254" y="8303"/>
                  </a:lnTo>
                  <a:lnTo>
                    <a:pt x="5488768" y="18379"/>
                  </a:lnTo>
                  <a:lnTo>
                    <a:pt x="5530580" y="32134"/>
                  </a:lnTo>
                  <a:lnTo>
                    <a:pt x="5570537" y="49365"/>
                  </a:lnTo>
                  <a:lnTo>
                    <a:pt x="5608483" y="69869"/>
                  </a:lnTo>
                  <a:lnTo>
                    <a:pt x="5644267" y="93445"/>
                  </a:lnTo>
                  <a:lnTo>
                    <a:pt x="5677735" y="119888"/>
                  </a:lnTo>
                  <a:lnTo>
                    <a:pt x="5708734" y="148997"/>
                  </a:lnTo>
                  <a:lnTo>
                    <a:pt x="5737110" y="180569"/>
                  </a:lnTo>
                  <a:lnTo>
                    <a:pt x="5762709" y="214400"/>
                  </a:lnTo>
                  <a:lnTo>
                    <a:pt x="5785379" y="250289"/>
                  </a:lnTo>
                  <a:lnTo>
                    <a:pt x="5804966" y="288033"/>
                  </a:lnTo>
                  <a:lnTo>
                    <a:pt x="5821317" y="327428"/>
                  </a:lnTo>
                  <a:lnTo>
                    <a:pt x="5834277" y="368273"/>
                  </a:lnTo>
                  <a:lnTo>
                    <a:pt x="5843695" y="410364"/>
                  </a:lnTo>
                  <a:lnTo>
                    <a:pt x="5849416" y="453499"/>
                  </a:lnTo>
                  <a:lnTo>
                    <a:pt x="5851287" y="497474"/>
                  </a:lnTo>
                  <a:lnTo>
                    <a:pt x="5849155" y="542089"/>
                  </a:lnTo>
                  <a:lnTo>
                    <a:pt x="5842866" y="587139"/>
                  </a:lnTo>
                  <a:lnTo>
                    <a:pt x="5832267" y="632421"/>
                  </a:lnTo>
                  <a:lnTo>
                    <a:pt x="4763765" y="4415002"/>
                  </a:lnTo>
                  <a:lnTo>
                    <a:pt x="4748774" y="4459855"/>
                  </a:lnTo>
                  <a:lnTo>
                    <a:pt x="4729887" y="4502499"/>
                  </a:lnTo>
                  <a:lnTo>
                    <a:pt x="4707341" y="4542758"/>
                  </a:lnTo>
                  <a:lnTo>
                    <a:pt x="4681372" y="4580451"/>
                  </a:lnTo>
                  <a:lnTo>
                    <a:pt x="4652214" y="4615402"/>
                  </a:lnTo>
                  <a:lnTo>
                    <a:pt x="4620104" y="4647431"/>
                  </a:lnTo>
                  <a:lnTo>
                    <a:pt x="4585278" y="4676360"/>
                  </a:lnTo>
                  <a:lnTo>
                    <a:pt x="4547971" y="4702011"/>
                  </a:lnTo>
                  <a:lnTo>
                    <a:pt x="4508419" y="4724205"/>
                  </a:lnTo>
                  <a:lnTo>
                    <a:pt x="4466859" y="4742764"/>
                  </a:lnTo>
                  <a:lnTo>
                    <a:pt x="4423525" y="4757509"/>
                  </a:lnTo>
                  <a:lnTo>
                    <a:pt x="4378653" y="4768262"/>
                  </a:lnTo>
                  <a:lnTo>
                    <a:pt x="4332481" y="4774845"/>
                  </a:lnTo>
                  <a:lnTo>
                    <a:pt x="4285242" y="4777079"/>
                  </a:lnTo>
                  <a:close/>
                </a:path>
              </a:pathLst>
            </a:custGeom>
            <a:ln w="38100">
              <a:solidFill>
                <a:srgbClr val="000000"/>
              </a:solidFill>
              <a:prstDash val="solid"/>
            </a:ln>
          </p:spPr>
          <p:txBody>
            <a:bodyPr wrap="square" lIns="0" tIns="0" rIns="0" bIns="0" rtlCol="0">
              <a:prstTxWarp prst="textNoShape">
                <a:avLst/>
              </a:prstTxWarp>
              <a:noAutofit/>
            </a:bodyPr>
            <a:lstStyle/>
            <a:p>
              <a:endParaRPr lang="en-GB"/>
            </a:p>
          </p:txBody>
        </p:sp>
        <p:sp>
          <p:nvSpPr>
            <p:cNvPr id="23" name="Graphic 10">
              <a:extLst>
                <a:ext uri="{FF2B5EF4-FFF2-40B4-BE49-F238E27FC236}">
                  <a16:creationId xmlns:a16="http://schemas.microsoft.com/office/drawing/2014/main" id="{D4FC46FD-DE26-8477-4C3D-EF3D502A8E29}"/>
                </a:ext>
              </a:extLst>
            </p:cNvPr>
            <p:cNvSpPr/>
            <p:nvPr/>
          </p:nvSpPr>
          <p:spPr>
            <a:xfrm>
              <a:off x="0" y="2867012"/>
              <a:ext cx="6794500" cy="4695825"/>
            </a:xfrm>
            <a:custGeom>
              <a:avLst/>
              <a:gdLst/>
              <a:ahLst/>
              <a:cxnLst/>
              <a:rect l="l" t="t" r="r" b="b"/>
              <a:pathLst>
                <a:path w="6794500" h="4695825">
                  <a:moveTo>
                    <a:pt x="6329884" y="0"/>
                  </a:moveTo>
                  <a:lnTo>
                    <a:pt x="0" y="0"/>
                  </a:lnTo>
                  <a:lnTo>
                    <a:pt x="0" y="4695355"/>
                  </a:lnTo>
                  <a:lnTo>
                    <a:pt x="5133950" y="4695355"/>
                  </a:lnTo>
                  <a:lnTo>
                    <a:pt x="5185317" y="4692778"/>
                  </a:lnTo>
                  <a:lnTo>
                    <a:pt x="5235280" y="4685209"/>
                  </a:lnTo>
                  <a:lnTo>
                    <a:pt x="5283489" y="4672887"/>
                  </a:lnTo>
                  <a:lnTo>
                    <a:pt x="5329594" y="4656054"/>
                  </a:lnTo>
                  <a:lnTo>
                    <a:pt x="5373247" y="4634951"/>
                  </a:lnTo>
                  <a:lnTo>
                    <a:pt x="5414096" y="4609817"/>
                  </a:lnTo>
                  <a:lnTo>
                    <a:pt x="5451794" y="4580894"/>
                  </a:lnTo>
                  <a:lnTo>
                    <a:pt x="5485990" y="4548422"/>
                  </a:lnTo>
                  <a:lnTo>
                    <a:pt x="5516334" y="4512642"/>
                  </a:lnTo>
                  <a:lnTo>
                    <a:pt x="5542477" y="4473795"/>
                  </a:lnTo>
                  <a:lnTo>
                    <a:pt x="5564070" y="4432122"/>
                  </a:lnTo>
                  <a:lnTo>
                    <a:pt x="5580762" y="4387862"/>
                  </a:lnTo>
                  <a:lnTo>
                    <a:pt x="6776695" y="537095"/>
                  </a:lnTo>
                  <a:lnTo>
                    <a:pt x="6787848" y="492243"/>
                  </a:lnTo>
                  <a:lnTo>
                    <a:pt x="6793555" y="447698"/>
                  </a:lnTo>
                  <a:lnTo>
                    <a:pt x="6794045" y="403736"/>
                  </a:lnTo>
                  <a:lnTo>
                    <a:pt x="6789544" y="360629"/>
                  </a:lnTo>
                  <a:lnTo>
                    <a:pt x="6780280" y="318650"/>
                  </a:lnTo>
                  <a:lnTo>
                    <a:pt x="6766480" y="278073"/>
                  </a:lnTo>
                  <a:lnTo>
                    <a:pt x="6748372" y="239171"/>
                  </a:lnTo>
                  <a:lnTo>
                    <a:pt x="6726183" y="202218"/>
                  </a:lnTo>
                  <a:lnTo>
                    <a:pt x="6700141" y="167487"/>
                  </a:lnTo>
                  <a:lnTo>
                    <a:pt x="6670473" y="135251"/>
                  </a:lnTo>
                  <a:lnTo>
                    <a:pt x="6637407" y="105784"/>
                  </a:lnTo>
                  <a:lnTo>
                    <a:pt x="6601169" y="79359"/>
                  </a:lnTo>
                  <a:lnTo>
                    <a:pt x="6561988" y="56249"/>
                  </a:lnTo>
                  <a:lnTo>
                    <a:pt x="6520090" y="36728"/>
                  </a:lnTo>
                  <a:lnTo>
                    <a:pt x="6475703" y="21070"/>
                  </a:lnTo>
                  <a:lnTo>
                    <a:pt x="6429055" y="9546"/>
                  </a:lnTo>
                  <a:lnTo>
                    <a:pt x="6380373" y="2432"/>
                  </a:lnTo>
                  <a:lnTo>
                    <a:pt x="6329884" y="0"/>
                  </a:lnTo>
                  <a:close/>
                </a:path>
              </a:pathLst>
            </a:custGeom>
            <a:solidFill>
              <a:srgbClr val="1F1B38"/>
            </a:solidFill>
          </p:spPr>
          <p:txBody>
            <a:bodyPr wrap="square" lIns="0" tIns="0" rIns="0" bIns="0" rtlCol="0">
              <a:prstTxWarp prst="textNoShape">
                <a:avLst/>
              </a:prstTxWarp>
              <a:noAutofit/>
            </a:bodyPr>
            <a:lstStyle/>
            <a:p>
              <a:endParaRPr lang="en-GB"/>
            </a:p>
          </p:txBody>
        </p:sp>
      </p:grpSp>
      <p:sp>
        <p:nvSpPr>
          <p:cNvPr id="27" name="TextBox 26">
            <a:extLst>
              <a:ext uri="{FF2B5EF4-FFF2-40B4-BE49-F238E27FC236}">
                <a16:creationId xmlns:a16="http://schemas.microsoft.com/office/drawing/2014/main" id="{251282F3-C93D-4ED8-0C49-8A7576F1A0D5}"/>
              </a:ext>
            </a:extLst>
          </p:cNvPr>
          <p:cNvSpPr txBox="1"/>
          <p:nvPr/>
        </p:nvSpPr>
        <p:spPr>
          <a:xfrm>
            <a:off x="481330" y="3869435"/>
            <a:ext cx="6862876" cy="3023905"/>
          </a:xfrm>
          <a:prstGeom prst="rect">
            <a:avLst/>
          </a:prstGeom>
          <a:noFill/>
        </p:spPr>
        <p:txBody>
          <a:bodyPr wrap="square">
            <a:spAutoFit/>
          </a:bodyPr>
          <a:lstStyle/>
          <a:p>
            <a:pPr marL="540385" marR="631825">
              <a:lnSpc>
                <a:spcPts val="4310"/>
              </a:lnSpc>
              <a:spcBef>
                <a:spcPts val="800"/>
              </a:spcBef>
              <a:spcAft>
                <a:spcPts val="400"/>
              </a:spcAft>
            </a:pPr>
            <a:r>
              <a:rPr lang="en-US" sz="5400" b="1" spc="-110" dirty="0">
                <a:solidFill>
                  <a:srgbClr val="FFFFFF"/>
                </a:solidFill>
                <a:effectLst/>
                <a:latin typeface="Aptos Display" panose="020B0004020202020204" pitchFamily="34" charset="0"/>
                <a:ea typeface="Times New Roman" panose="02020603050405020304" pitchFamily="18" charset="0"/>
                <a:cs typeface="Times New Roman" panose="02020603050405020304" pitchFamily="18" charset="0"/>
              </a:rPr>
              <a:t>Accredited Training, Skills Development, Recruitment, Consulting</a:t>
            </a:r>
            <a:endParaRPr lang="en-GB" sz="4000" b="1"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a:p>
            <a:pPr marL="540385" marR="631825">
              <a:spcAft>
                <a:spcPts val="0"/>
              </a:spcAft>
            </a:pPr>
            <a:r>
              <a:rPr lang="en-US" sz="800" b="0" dirty="0">
                <a:effectLst/>
                <a:latin typeface="Arial" panose="020B0604020202020204" pitchFamily="34" charset="0"/>
                <a:ea typeface="Arial" panose="020B0604020202020204" pitchFamily="34" charset="0"/>
              </a:rPr>
              <a:t> </a:t>
            </a:r>
            <a:endParaRPr lang="en-GB" sz="800" b="1" dirty="0">
              <a:effectLst/>
              <a:latin typeface="Arial" panose="020B0604020202020204" pitchFamily="34" charset="0"/>
              <a:ea typeface="Arial" panose="020B0604020202020204" pitchFamily="34" charset="0"/>
            </a:endParaRPr>
          </a:p>
        </p:txBody>
      </p:sp>
      <p:pic>
        <p:nvPicPr>
          <p:cNvPr id="29" name="Image 3">
            <a:extLst>
              <a:ext uri="{FF2B5EF4-FFF2-40B4-BE49-F238E27FC236}">
                <a16:creationId xmlns:a16="http://schemas.microsoft.com/office/drawing/2014/main" id="{5F03DE51-58DF-D4A0-FB79-BBC3ADF34306}"/>
              </a:ext>
            </a:extLst>
          </p:cNvPr>
          <p:cNvPicPr>
            <a:picLocks/>
          </p:cNvPicPr>
          <p:nvPr/>
        </p:nvPicPr>
        <p:blipFill>
          <a:blip r:embed="rId3" cstate="email">
            <a:extLst>
              <a:ext uri="{28A0092B-C50C-407E-A947-70E740481C1C}">
                <a14:useLocalDpi xmlns:a14="http://schemas.microsoft.com/office/drawing/2010/main"/>
              </a:ext>
            </a:extLst>
          </a:blip>
          <a:stretch>
            <a:fillRect/>
          </a:stretch>
        </p:blipFill>
        <p:spPr>
          <a:xfrm>
            <a:off x="575885" y="6002455"/>
            <a:ext cx="495300" cy="431800"/>
          </a:xfrm>
          <a:prstGeom prst="rect">
            <a:avLst/>
          </a:prstGeom>
        </p:spPr>
      </p:pic>
      <p:pic>
        <p:nvPicPr>
          <p:cNvPr id="3" name="Picture 2" descr="A yellow logo with white text&#10;&#10;Description automatically generated">
            <a:extLst>
              <a:ext uri="{FF2B5EF4-FFF2-40B4-BE49-F238E27FC236}">
                <a16:creationId xmlns:a16="http://schemas.microsoft.com/office/drawing/2014/main" id="{A801F38B-0E50-A4CA-CB0D-F3BDAE1EDEB7}"/>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911456" y="855545"/>
            <a:ext cx="6478842" cy="1482720"/>
          </a:xfrm>
          <a:prstGeom prst="rect">
            <a:avLst/>
          </a:prstGeom>
        </p:spPr>
      </p:pic>
    </p:spTree>
    <p:extLst>
      <p:ext uri="{BB962C8B-B14F-4D97-AF65-F5344CB8AC3E}">
        <p14:creationId xmlns:p14="http://schemas.microsoft.com/office/powerpoint/2010/main" val="4085445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8A979D5-3048-78DE-084E-1163E338D4B8}"/>
            </a:ext>
          </a:extLst>
        </p:cNvPr>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4D81BFC2-F881-895F-8736-206F53C7AE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a:extLst>
              <a:ext uri="{FF2B5EF4-FFF2-40B4-BE49-F238E27FC236}">
                <a16:creationId xmlns:a16="http://schemas.microsoft.com/office/drawing/2014/main" id="{16272C20-3B15-4A0F-DB0C-8E393414B7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4ECEB1D2-5DDE-930A-6DE5-D913EF0352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Image 3">
            <a:extLst>
              <a:ext uri="{FF2B5EF4-FFF2-40B4-BE49-F238E27FC236}">
                <a16:creationId xmlns:a16="http://schemas.microsoft.com/office/drawing/2014/main" id="{5354050A-2739-95F4-97C0-F5A420408BDB}"/>
              </a:ext>
            </a:extLst>
          </p:cNvPr>
          <p:cNvPicPr>
            <a:picLocks/>
          </p:cNvPicPr>
          <p:nvPr/>
        </p:nvPicPr>
        <p:blipFill>
          <a:blip r:embed="rId2" cstate="email">
            <a:extLst>
              <a:ext uri="{28A0092B-C50C-407E-A947-70E740481C1C}">
                <a14:useLocalDpi xmlns:a14="http://schemas.microsoft.com/office/drawing/2010/main"/>
              </a:ext>
            </a:extLst>
          </a:blip>
          <a:stretch>
            <a:fillRect/>
          </a:stretch>
        </p:blipFill>
        <p:spPr>
          <a:xfrm>
            <a:off x="6300192" y="6037380"/>
            <a:ext cx="495300" cy="431800"/>
          </a:xfrm>
          <a:prstGeom prst="rect">
            <a:avLst/>
          </a:prstGeom>
        </p:spPr>
      </p:pic>
      <p:pic>
        <p:nvPicPr>
          <p:cNvPr id="31" name="Image 1">
            <a:extLst>
              <a:ext uri="{FF2B5EF4-FFF2-40B4-BE49-F238E27FC236}">
                <a16:creationId xmlns:a16="http://schemas.microsoft.com/office/drawing/2014/main" id="{9763CEDF-AB41-1857-C36E-DF72FE3CC639}"/>
              </a:ext>
            </a:extLst>
          </p:cNvPr>
          <p:cNvPicPr>
            <a:picLocks/>
          </p:cNvPicPr>
          <p:nvPr/>
        </p:nvPicPr>
        <p:blipFill>
          <a:blip r:embed="rId3" cstate="email">
            <a:extLst>
              <a:ext uri="{28A0092B-C50C-407E-A947-70E740481C1C}">
                <a14:useLocalDpi xmlns:a14="http://schemas.microsoft.com/office/drawing/2010/main"/>
              </a:ext>
            </a:extLst>
          </a:blip>
          <a:stretch>
            <a:fillRect/>
          </a:stretch>
        </p:blipFill>
        <p:spPr>
          <a:xfrm>
            <a:off x="6869420" y="6094530"/>
            <a:ext cx="1790700" cy="323850"/>
          </a:xfrm>
          <a:prstGeom prst="rect">
            <a:avLst/>
          </a:prstGeom>
        </p:spPr>
      </p:pic>
      <p:sp>
        <p:nvSpPr>
          <p:cNvPr id="2" name="Freeform 1">
            <a:extLst>
              <a:ext uri="{FF2B5EF4-FFF2-40B4-BE49-F238E27FC236}">
                <a16:creationId xmlns:a16="http://schemas.microsoft.com/office/drawing/2014/main" id="{77B3AAAC-E9E0-4505-E64B-09F8515C1308}"/>
              </a:ext>
            </a:extLst>
          </p:cNvPr>
          <p:cNvSpPr>
            <a:spLocks/>
          </p:cNvSpPr>
          <p:nvPr/>
        </p:nvSpPr>
        <p:spPr bwMode="auto">
          <a:xfrm>
            <a:off x="1179712" y="673002"/>
            <a:ext cx="5727700" cy="1270"/>
          </a:xfrm>
          <a:custGeom>
            <a:avLst/>
            <a:gdLst>
              <a:gd name="T0" fmla="*/ 0 w 9020"/>
              <a:gd name="T1" fmla="*/ 0 h 1270"/>
              <a:gd name="T2" fmla="*/ 5727700 w 9020"/>
              <a:gd name="T3" fmla="*/ 0 h 1270"/>
              <a:gd name="T4" fmla="*/ 0 60000 65536"/>
              <a:gd name="T5" fmla="*/ 0 60000 65536"/>
            </a:gdLst>
            <a:ahLst/>
            <a:cxnLst>
              <a:cxn ang="T4">
                <a:pos x="T0" y="T1"/>
              </a:cxn>
              <a:cxn ang="T5">
                <a:pos x="T2" y="T3"/>
              </a:cxn>
            </a:cxnLst>
            <a:rect l="0" t="0" r="r" b="b"/>
            <a:pathLst>
              <a:path w="9020" h="1270">
                <a:moveTo>
                  <a:pt x="0" y="0"/>
                </a:moveTo>
                <a:lnTo>
                  <a:pt x="9020" y="0"/>
                </a:lnTo>
              </a:path>
            </a:pathLst>
          </a:custGeom>
          <a:noFill/>
          <a:ln w="9525">
            <a:solidFill>
              <a:srgbClr val="90C226"/>
            </a:solidFill>
            <a:prstDash val="sysDot"/>
            <a:round/>
            <a:headEnd/>
            <a:tailEnd/>
          </a:ln>
        </p:spPr>
        <p:txBody>
          <a:bodyPr rot="0" vert="horz" wrap="square" lIns="91440" tIns="45720" rIns="91440" bIns="45720" anchor="t" anchorCtr="0" upright="1">
            <a:noAutofit/>
          </a:bodyPr>
          <a:lstStyle/>
          <a:p>
            <a:endParaRPr lang="en-GB"/>
          </a:p>
        </p:txBody>
      </p:sp>
      <p:sp>
        <p:nvSpPr>
          <p:cNvPr id="3" name="Rectangle 9">
            <a:extLst>
              <a:ext uri="{FF2B5EF4-FFF2-40B4-BE49-F238E27FC236}">
                <a16:creationId xmlns:a16="http://schemas.microsoft.com/office/drawing/2014/main" id="{8F552488-E989-DD8E-3034-B23D23A21B6A}"/>
              </a:ext>
            </a:extLst>
          </p:cNvPr>
          <p:cNvSpPr>
            <a:spLocks noChangeArrowheads="1"/>
          </p:cNvSpPr>
          <p:nvPr/>
        </p:nvSpPr>
        <p:spPr bwMode="auto">
          <a:xfrm>
            <a:off x="3258450" y="742892"/>
            <a:ext cx="2154223" cy="962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07840" tIns="84111" rIns="165048"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3900" b="1" dirty="0">
                <a:solidFill>
                  <a:srgbClr val="000000"/>
                </a:solidFill>
                <a:latin typeface="Arial" panose="020B0604020202020204" pitchFamily="34" charset="0"/>
                <a:ea typeface="Arial" panose="020B0604020202020204" pitchFamily="34" charset="0"/>
              </a:rPr>
              <a:t>Ohs…</a:t>
            </a:r>
            <a:endParaRPr kumimoji="0" lang="en-US" altLang="en-US" sz="3900" b="1" i="0" u="none" strike="noStrike" cap="none" normalizeH="0" baseline="0" dirty="0">
              <a:ln>
                <a:noFill/>
              </a:ln>
              <a:solidFill>
                <a:schemeClr val="tx1"/>
              </a:solidFill>
              <a:effectLst/>
              <a:latin typeface="Arial" panose="020B0604020202020204" pitchFamily="34" charset="0"/>
              <a:ea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10">
            <a:extLst>
              <a:ext uri="{FF2B5EF4-FFF2-40B4-BE49-F238E27FC236}">
                <a16:creationId xmlns:a16="http://schemas.microsoft.com/office/drawing/2014/main" id="{D2970C94-C8AB-269B-22DD-5A7F86425572}"/>
              </a:ext>
            </a:extLst>
          </p:cNvPr>
          <p:cNvSpPr>
            <a:spLocks noChangeArrowheads="1"/>
          </p:cNvSpPr>
          <p:nvPr/>
        </p:nvSpPr>
        <p:spPr bwMode="auto">
          <a:xfrm>
            <a:off x="265312" y="39233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11">
            <a:extLst>
              <a:ext uri="{FF2B5EF4-FFF2-40B4-BE49-F238E27FC236}">
                <a16:creationId xmlns:a16="http://schemas.microsoft.com/office/drawing/2014/main" id="{C4E95467-A09D-E5B8-7FDC-9354B100BD4D}"/>
              </a:ext>
            </a:extLst>
          </p:cNvPr>
          <p:cNvSpPr>
            <a:spLocks noChangeArrowheads="1"/>
          </p:cNvSpPr>
          <p:nvPr/>
        </p:nvSpPr>
        <p:spPr bwMode="auto">
          <a:xfrm>
            <a:off x="265312" y="39233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a:ln>
                  <a:noFill/>
                </a:ln>
                <a:solidFill>
                  <a:srgbClr val="000000"/>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Rectangle 12">
            <a:extLst>
              <a:ext uri="{FF2B5EF4-FFF2-40B4-BE49-F238E27FC236}">
                <a16:creationId xmlns:a16="http://schemas.microsoft.com/office/drawing/2014/main" id="{D51F8C24-6BE0-77E3-3A90-8605580EB700}"/>
              </a:ext>
            </a:extLst>
          </p:cNvPr>
          <p:cNvSpPr>
            <a:spLocks noChangeArrowheads="1"/>
          </p:cNvSpPr>
          <p:nvPr/>
        </p:nvSpPr>
        <p:spPr bwMode="auto">
          <a:xfrm>
            <a:off x="265312" y="39550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1" i="0" u="none" strike="noStrike" cap="none" normalizeH="0" baseline="0">
                <a:ln>
                  <a:noFill/>
                </a:ln>
                <a:solidFill>
                  <a:schemeClr val="tx1"/>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TextBox 7">
            <a:extLst>
              <a:ext uri="{FF2B5EF4-FFF2-40B4-BE49-F238E27FC236}">
                <a16:creationId xmlns:a16="http://schemas.microsoft.com/office/drawing/2014/main" id="{0B386ECC-408C-5772-76C7-DC16CC2212D0}"/>
              </a:ext>
            </a:extLst>
          </p:cNvPr>
          <p:cNvSpPr txBox="1"/>
          <p:nvPr/>
        </p:nvSpPr>
        <p:spPr>
          <a:xfrm>
            <a:off x="409624" y="1308758"/>
            <a:ext cx="7754787" cy="4801314"/>
          </a:xfrm>
          <a:prstGeom prst="rect">
            <a:avLst/>
          </a:prstGeom>
          <a:noFill/>
        </p:spPr>
        <p:txBody>
          <a:bodyPr wrap="square">
            <a:spAutoFit/>
          </a:bodyPr>
          <a:lstStyle/>
          <a:p>
            <a:endParaRPr lang="en-GB" sz="1800" dirty="0"/>
          </a:p>
          <a:p>
            <a:pPr marL="171450" indent="-171450">
              <a:buFont typeface="Arial" charset="0"/>
              <a:buChar char="•"/>
            </a:pPr>
            <a:r>
              <a:rPr lang="en-GB" sz="1800" dirty="0"/>
              <a:t>To date the Department of Labour in South Africa spends approximately R2.5 billion each year on compensation claims related to health and safety. Some within the industry say that the problem in the South African industry is that training is years behind the level of training in the developed countries. </a:t>
            </a:r>
            <a:r>
              <a:rPr lang="en-GB" sz="1800" b="1" dirty="0"/>
              <a:t>Many companies acquire training from providers whose goal is not competence and accreditation, but a tick in the compliance box. Employers are therefore left with employees who are not competent enough to implement the systems and prevent injuries and non-compliances.</a:t>
            </a:r>
          </a:p>
          <a:p>
            <a:endParaRPr lang="en-GB" sz="1800" dirty="0"/>
          </a:p>
          <a:p>
            <a:pPr marL="171450" indent="-171450">
              <a:buFont typeface="Arial" charset="0"/>
              <a:buChar char="•"/>
            </a:pPr>
            <a:r>
              <a:rPr lang="en-GB" sz="1800" dirty="0"/>
              <a:t> </a:t>
            </a:r>
            <a:r>
              <a:rPr lang="en-GB" dirty="0"/>
              <a:t>H</a:t>
            </a:r>
            <a:r>
              <a:rPr lang="en-GB" sz="1800" dirty="0"/>
              <a:t>ealth and safety regulations </a:t>
            </a:r>
            <a:r>
              <a:rPr lang="en-GB" dirty="0"/>
              <a:t>reviewed</a:t>
            </a:r>
            <a:r>
              <a:rPr lang="en-GB" sz="1800" dirty="0"/>
              <a:t> to bolster the existing Health and Safety Act. Now company directors will be held responsible for any fatal accidents as a result of any negligence by their employees. This exerts huge pressure on company directors and clients within the industry to ensure that all safety measures are complied with.  The Act takes away the practice of delegating accountability of the workers’ safety even in cases where the responsibility of the OHS Act implementation is delegated.</a:t>
            </a:r>
            <a:endParaRPr lang="en-ZA" sz="1800" dirty="0"/>
          </a:p>
        </p:txBody>
      </p:sp>
    </p:spTree>
    <p:extLst>
      <p:ext uri="{BB962C8B-B14F-4D97-AF65-F5344CB8AC3E}">
        <p14:creationId xmlns:p14="http://schemas.microsoft.com/office/powerpoint/2010/main" val="13232991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CC50972-53D5-8F2F-0F4E-6082589CB0D4}"/>
            </a:ext>
          </a:extLst>
        </p:cNvPr>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11C1DB16-F8B1-29D7-BC05-F07F69E296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a:extLst>
              <a:ext uri="{FF2B5EF4-FFF2-40B4-BE49-F238E27FC236}">
                <a16:creationId xmlns:a16="http://schemas.microsoft.com/office/drawing/2014/main" id="{66A60229-607B-8CCF-03C5-5072C2585F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EF766D72-8DFC-BFD8-8D0B-136CA90D1C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Image 3">
            <a:extLst>
              <a:ext uri="{FF2B5EF4-FFF2-40B4-BE49-F238E27FC236}">
                <a16:creationId xmlns:a16="http://schemas.microsoft.com/office/drawing/2014/main" id="{D77FFDA9-13D5-9701-A086-64440B371904}"/>
              </a:ext>
            </a:extLst>
          </p:cNvPr>
          <p:cNvPicPr>
            <a:picLocks/>
          </p:cNvPicPr>
          <p:nvPr/>
        </p:nvPicPr>
        <p:blipFill>
          <a:blip r:embed="rId2" cstate="email">
            <a:extLst>
              <a:ext uri="{28A0092B-C50C-407E-A947-70E740481C1C}">
                <a14:useLocalDpi xmlns:a14="http://schemas.microsoft.com/office/drawing/2010/main"/>
              </a:ext>
            </a:extLst>
          </a:blip>
          <a:stretch>
            <a:fillRect/>
          </a:stretch>
        </p:blipFill>
        <p:spPr>
          <a:xfrm>
            <a:off x="6300192" y="6037380"/>
            <a:ext cx="495300" cy="431800"/>
          </a:xfrm>
          <a:prstGeom prst="rect">
            <a:avLst/>
          </a:prstGeom>
        </p:spPr>
      </p:pic>
      <p:pic>
        <p:nvPicPr>
          <p:cNvPr id="31" name="Image 1">
            <a:extLst>
              <a:ext uri="{FF2B5EF4-FFF2-40B4-BE49-F238E27FC236}">
                <a16:creationId xmlns:a16="http://schemas.microsoft.com/office/drawing/2014/main" id="{72330D24-49AE-BA72-F6D9-49D0FA8086A3}"/>
              </a:ext>
            </a:extLst>
          </p:cNvPr>
          <p:cNvPicPr>
            <a:picLocks/>
          </p:cNvPicPr>
          <p:nvPr/>
        </p:nvPicPr>
        <p:blipFill>
          <a:blip r:embed="rId3" cstate="email">
            <a:extLst>
              <a:ext uri="{28A0092B-C50C-407E-A947-70E740481C1C}">
                <a14:useLocalDpi xmlns:a14="http://schemas.microsoft.com/office/drawing/2010/main"/>
              </a:ext>
            </a:extLst>
          </a:blip>
          <a:stretch>
            <a:fillRect/>
          </a:stretch>
        </p:blipFill>
        <p:spPr>
          <a:xfrm>
            <a:off x="6869420" y="6094530"/>
            <a:ext cx="1790700" cy="323850"/>
          </a:xfrm>
          <a:prstGeom prst="rect">
            <a:avLst/>
          </a:prstGeom>
        </p:spPr>
      </p:pic>
      <p:sp>
        <p:nvSpPr>
          <p:cNvPr id="2" name="Freeform 1">
            <a:extLst>
              <a:ext uri="{FF2B5EF4-FFF2-40B4-BE49-F238E27FC236}">
                <a16:creationId xmlns:a16="http://schemas.microsoft.com/office/drawing/2014/main" id="{5E8A8C0F-215B-8B47-97F0-0640B721285B}"/>
              </a:ext>
            </a:extLst>
          </p:cNvPr>
          <p:cNvSpPr>
            <a:spLocks/>
          </p:cNvSpPr>
          <p:nvPr/>
        </p:nvSpPr>
        <p:spPr bwMode="auto">
          <a:xfrm>
            <a:off x="1179712" y="673002"/>
            <a:ext cx="5727700" cy="1270"/>
          </a:xfrm>
          <a:custGeom>
            <a:avLst/>
            <a:gdLst>
              <a:gd name="T0" fmla="*/ 0 w 9020"/>
              <a:gd name="T1" fmla="*/ 0 h 1270"/>
              <a:gd name="T2" fmla="*/ 5727700 w 9020"/>
              <a:gd name="T3" fmla="*/ 0 h 1270"/>
              <a:gd name="T4" fmla="*/ 0 60000 65536"/>
              <a:gd name="T5" fmla="*/ 0 60000 65536"/>
            </a:gdLst>
            <a:ahLst/>
            <a:cxnLst>
              <a:cxn ang="T4">
                <a:pos x="T0" y="T1"/>
              </a:cxn>
              <a:cxn ang="T5">
                <a:pos x="T2" y="T3"/>
              </a:cxn>
            </a:cxnLst>
            <a:rect l="0" t="0" r="r" b="b"/>
            <a:pathLst>
              <a:path w="9020" h="1270">
                <a:moveTo>
                  <a:pt x="0" y="0"/>
                </a:moveTo>
                <a:lnTo>
                  <a:pt x="9020" y="0"/>
                </a:lnTo>
              </a:path>
            </a:pathLst>
          </a:custGeom>
          <a:noFill/>
          <a:ln w="9525">
            <a:solidFill>
              <a:srgbClr val="90C226"/>
            </a:solidFill>
            <a:prstDash val="sysDot"/>
            <a:round/>
            <a:headEnd/>
            <a:tailEnd/>
          </a:ln>
        </p:spPr>
        <p:txBody>
          <a:bodyPr rot="0" vert="horz" wrap="square" lIns="91440" tIns="45720" rIns="91440" bIns="45720" anchor="t" anchorCtr="0" upright="1">
            <a:noAutofit/>
          </a:bodyPr>
          <a:lstStyle/>
          <a:p>
            <a:endParaRPr lang="en-GB"/>
          </a:p>
        </p:txBody>
      </p:sp>
      <p:sp>
        <p:nvSpPr>
          <p:cNvPr id="3" name="Rectangle 9">
            <a:extLst>
              <a:ext uri="{FF2B5EF4-FFF2-40B4-BE49-F238E27FC236}">
                <a16:creationId xmlns:a16="http://schemas.microsoft.com/office/drawing/2014/main" id="{FBDE2580-975E-11A2-CEA0-70AED067324A}"/>
              </a:ext>
            </a:extLst>
          </p:cNvPr>
          <p:cNvSpPr>
            <a:spLocks noChangeArrowheads="1"/>
          </p:cNvSpPr>
          <p:nvPr/>
        </p:nvSpPr>
        <p:spPr bwMode="auto">
          <a:xfrm>
            <a:off x="2424083" y="742892"/>
            <a:ext cx="3822948" cy="962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07840" tIns="84111" rIns="165048"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3900" b="1" dirty="0">
                <a:solidFill>
                  <a:srgbClr val="000000"/>
                </a:solidFill>
                <a:latin typeface="Arial" panose="020B0604020202020204" pitchFamily="34" charset="0"/>
                <a:ea typeface="Arial" panose="020B0604020202020204" pitchFamily="34" charset="0"/>
              </a:rPr>
              <a:t>Production…</a:t>
            </a:r>
            <a:endParaRPr kumimoji="0" lang="en-US" altLang="en-US" sz="3900" b="1" i="0" u="none" strike="noStrike" cap="none" normalizeH="0" baseline="0" dirty="0">
              <a:ln>
                <a:noFill/>
              </a:ln>
              <a:solidFill>
                <a:schemeClr val="tx1"/>
              </a:solidFill>
              <a:effectLst/>
              <a:latin typeface="Arial" panose="020B0604020202020204" pitchFamily="34" charset="0"/>
              <a:ea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10">
            <a:extLst>
              <a:ext uri="{FF2B5EF4-FFF2-40B4-BE49-F238E27FC236}">
                <a16:creationId xmlns:a16="http://schemas.microsoft.com/office/drawing/2014/main" id="{6FB82189-30FF-A71C-7424-898B162E9DF7}"/>
              </a:ext>
            </a:extLst>
          </p:cNvPr>
          <p:cNvSpPr>
            <a:spLocks noChangeArrowheads="1"/>
          </p:cNvSpPr>
          <p:nvPr/>
        </p:nvSpPr>
        <p:spPr bwMode="auto">
          <a:xfrm>
            <a:off x="265312" y="39233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11">
            <a:extLst>
              <a:ext uri="{FF2B5EF4-FFF2-40B4-BE49-F238E27FC236}">
                <a16:creationId xmlns:a16="http://schemas.microsoft.com/office/drawing/2014/main" id="{9ECC4A9E-EE25-DB04-B68D-9F6785247EB1}"/>
              </a:ext>
            </a:extLst>
          </p:cNvPr>
          <p:cNvSpPr>
            <a:spLocks noChangeArrowheads="1"/>
          </p:cNvSpPr>
          <p:nvPr/>
        </p:nvSpPr>
        <p:spPr bwMode="auto">
          <a:xfrm>
            <a:off x="265312" y="39233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a:ln>
                  <a:noFill/>
                </a:ln>
                <a:solidFill>
                  <a:srgbClr val="000000"/>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Rectangle 12">
            <a:extLst>
              <a:ext uri="{FF2B5EF4-FFF2-40B4-BE49-F238E27FC236}">
                <a16:creationId xmlns:a16="http://schemas.microsoft.com/office/drawing/2014/main" id="{9A73DFA0-3F04-B9E0-FFF1-73F0AE03854F}"/>
              </a:ext>
            </a:extLst>
          </p:cNvPr>
          <p:cNvSpPr>
            <a:spLocks noChangeArrowheads="1"/>
          </p:cNvSpPr>
          <p:nvPr/>
        </p:nvSpPr>
        <p:spPr bwMode="auto">
          <a:xfrm>
            <a:off x="265312" y="39550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1" i="0" u="none" strike="noStrike" cap="none" normalizeH="0" baseline="0">
                <a:ln>
                  <a:noFill/>
                </a:ln>
                <a:solidFill>
                  <a:schemeClr val="tx1"/>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TextBox 8">
            <a:extLst>
              <a:ext uri="{FF2B5EF4-FFF2-40B4-BE49-F238E27FC236}">
                <a16:creationId xmlns:a16="http://schemas.microsoft.com/office/drawing/2014/main" id="{C2E611D2-9927-EC44-99EA-619037573649}"/>
              </a:ext>
            </a:extLst>
          </p:cNvPr>
          <p:cNvSpPr txBox="1"/>
          <p:nvPr/>
        </p:nvSpPr>
        <p:spPr>
          <a:xfrm>
            <a:off x="459165" y="1429843"/>
            <a:ext cx="8178790" cy="3139321"/>
          </a:xfrm>
          <a:prstGeom prst="rect">
            <a:avLst/>
          </a:prstGeom>
          <a:noFill/>
        </p:spPr>
        <p:txBody>
          <a:bodyPr wrap="square">
            <a:spAutoFit/>
          </a:bodyPr>
          <a:lstStyle/>
          <a:p>
            <a:pPr marL="171450" indent="-171450">
              <a:buFont typeface="Arial" charset="0"/>
              <a:buChar char="•"/>
            </a:pPr>
            <a:r>
              <a:rPr lang="en-ZA" sz="1800" dirty="0"/>
              <a:t>South Africa is a valuable and distinct location for the production sector, not only because of the sales market, but also as a stepping stone to other markets in Africa. In addition to the unique role of the entire industry as an employer providing skilled jobs in the most advanced factories, many companies place a high priority on corporate social responsibility and are active in supporting the communities where they operate as well as their employees.</a:t>
            </a:r>
          </a:p>
          <a:p>
            <a:endParaRPr lang="en-ZA" sz="1800" dirty="0"/>
          </a:p>
          <a:p>
            <a:pPr marL="171450" indent="-171450">
              <a:buFont typeface="Arial" charset="0"/>
              <a:buChar char="•"/>
            </a:pPr>
            <a:r>
              <a:rPr lang="en-US" sz="1800" dirty="0"/>
              <a:t>There are four challenges the industry is faced with, excluding energy security, namely, access to markets, global competitiveness with a focus on supplier development in all tiers of the supply chain, </a:t>
            </a:r>
            <a:r>
              <a:rPr lang="en-US" sz="1800" b="1" dirty="0"/>
              <a:t>skills &amp; training</a:t>
            </a:r>
            <a:r>
              <a:rPr lang="en-US" sz="1800" dirty="0"/>
              <a:t> and competitive supply chains.</a:t>
            </a:r>
          </a:p>
        </p:txBody>
      </p:sp>
    </p:spTree>
    <p:extLst>
      <p:ext uri="{BB962C8B-B14F-4D97-AF65-F5344CB8AC3E}">
        <p14:creationId xmlns:p14="http://schemas.microsoft.com/office/powerpoint/2010/main" val="5016938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4499F94-51D1-92B8-8173-A974F5B2AA95}"/>
            </a:ext>
          </a:extLst>
        </p:cNvPr>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468E7A19-3267-A01D-94FA-F25FCA863E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a:extLst>
              <a:ext uri="{FF2B5EF4-FFF2-40B4-BE49-F238E27FC236}">
                <a16:creationId xmlns:a16="http://schemas.microsoft.com/office/drawing/2014/main" id="{1BA2B03D-64B2-43AA-10C3-015C3C2E8A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5AC49AB2-1701-9FD7-B094-1DA25E39AE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Image 3">
            <a:extLst>
              <a:ext uri="{FF2B5EF4-FFF2-40B4-BE49-F238E27FC236}">
                <a16:creationId xmlns:a16="http://schemas.microsoft.com/office/drawing/2014/main" id="{D112AFA8-77CD-B0D0-4C0F-7CC13C7E550F}"/>
              </a:ext>
            </a:extLst>
          </p:cNvPr>
          <p:cNvPicPr>
            <a:picLocks/>
          </p:cNvPicPr>
          <p:nvPr/>
        </p:nvPicPr>
        <p:blipFill>
          <a:blip r:embed="rId2" cstate="email">
            <a:extLst>
              <a:ext uri="{28A0092B-C50C-407E-A947-70E740481C1C}">
                <a14:useLocalDpi xmlns:a14="http://schemas.microsoft.com/office/drawing/2010/main"/>
              </a:ext>
            </a:extLst>
          </a:blip>
          <a:stretch>
            <a:fillRect/>
          </a:stretch>
        </p:blipFill>
        <p:spPr>
          <a:xfrm>
            <a:off x="6300192" y="6037380"/>
            <a:ext cx="495300" cy="431800"/>
          </a:xfrm>
          <a:prstGeom prst="rect">
            <a:avLst/>
          </a:prstGeom>
        </p:spPr>
      </p:pic>
      <p:pic>
        <p:nvPicPr>
          <p:cNvPr id="31" name="Image 1">
            <a:extLst>
              <a:ext uri="{FF2B5EF4-FFF2-40B4-BE49-F238E27FC236}">
                <a16:creationId xmlns:a16="http://schemas.microsoft.com/office/drawing/2014/main" id="{971C721D-D8C6-6E99-BD4F-79F9ED94F6D1}"/>
              </a:ext>
            </a:extLst>
          </p:cNvPr>
          <p:cNvPicPr>
            <a:picLocks/>
          </p:cNvPicPr>
          <p:nvPr/>
        </p:nvPicPr>
        <p:blipFill>
          <a:blip r:embed="rId3" cstate="email">
            <a:extLst>
              <a:ext uri="{28A0092B-C50C-407E-A947-70E740481C1C}">
                <a14:useLocalDpi xmlns:a14="http://schemas.microsoft.com/office/drawing/2010/main"/>
              </a:ext>
            </a:extLst>
          </a:blip>
          <a:stretch>
            <a:fillRect/>
          </a:stretch>
        </p:blipFill>
        <p:spPr>
          <a:xfrm>
            <a:off x="6869420" y="6094530"/>
            <a:ext cx="1790700" cy="323850"/>
          </a:xfrm>
          <a:prstGeom prst="rect">
            <a:avLst/>
          </a:prstGeom>
        </p:spPr>
      </p:pic>
      <p:sp>
        <p:nvSpPr>
          <p:cNvPr id="2" name="Freeform 1">
            <a:extLst>
              <a:ext uri="{FF2B5EF4-FFF2-40B4-BE49-F238E27FC236}">
                <a16:creationId xmlns:a16="http://schemas.microsoft.com/office/drawing/2014/main" id="{8B9AF383-1079-CDD6-8183-DE15AAF933F8}"/>
              </a:ext>
            </a:extLst>
          </p:cNvPr>
          <p:cNvSpPr>
            <a:spLocks/>
          </p:cNvSpPr>
          <p:nvPr/>
        </p:nvSpPr>
        <p:spPr bwMode="auto">
          <a:xfrm>
            <a:off x="1179712" y="673002"/>
            <a:ext cx="5727700" cy="1270"/>
          </a:xfrm>
          <a:custGeom>
            <a:avLst/>
            <a:gdLst>
              <a:gd name="T0" fmla="*/ 0 w 9020"/>
              <a:gd name="T1" fmla="*/ 0 h 1270"/>
              <a:gd name="T2" fmla="*/ 5727700 w 9020"/>
              <a:gd name="T3" fmla="*/ 0 h 1270"/>
              <a:gd name="T4" fmla="*/ 0 60000 65536"/>
              <a:gd name="T5" fmla="*/ 0 60000 65536"/>
            </a:gdLst>
            <a:ahLst/>
            <a:cxnLst>
              <a:cxn ang="T4">
                <a:pos x="T0" y="T1"/>
              </a:cxn>
              <a:cxn ang="T5">
                <a:pos x="T2" y="T3"/>
              </a:cxn>
            </a:cxnLst>
            <a:rect l="0" t="0" r="r" b="b"/>
            <a:pathLst>
              <a:path w="9020" h="1270">
                <a:moveTo>
                  <a:pt x="0" y="0"/>
                </a:moveTo>
                <a:lnTo>
                  <a:pt x="9020" y="0"/>
                </a:lnTo>
              </a:path>
            </a:pathLst>
          </a:custGeom>
          <a:noFill/>
          <a:ln w="9525">
            <a:solidFill>
              <a:srgbClr val="90C226"/>
            </a:solidFill>
            <a:prstDash val="sysDot"/>
            <a:round/>
            <a:headEnd/>
            <a:tailEnd/>
          </a:ln>
        </p:spPr>
        <p:txBody>
          <a:bodyPr rot="0" vert="horz" wrap="square" lIns="91440" tIns="45720" rIns="91440" bIns="45720" anchor="t" anchorCtr="0" upright="1">
            <a:noAutofit/>
          </a:bodyPr>
          <a:lstStyle/>
          <a:p>
            <a:endParaRPr lang="en-GB"/>
          </a:p>
        </p:txBody>
      </p:sp>
      <p:sp>
        <p:nvSpPr>
          <p:cNvPr id="3" name="Rectangle 9">
            <a:extLst>
              <a:ext uri="{FF2B5EF4-FFF2-40B4-BE49-F238E27FC236}">
                <a16:creationId xmlns:a16="http://schemas.microsoft.com/office/drawing/2014/main" id="{1DC22FA7-A3B8-4186-FECD-CCE38CF59D8C}"/>
              </a:ext>
            </a:extLst>
          </p:cNvPr>
          <p:cNvSpPr>
            <a:spLocks noChangeArrowheads="1"/>
          </p:cNvSpPr>
          <p:nvPr/>
        </p:nvSpPr>
        <p:spPr bwMode="auto">
          <a:xfrm>
            <a:off x="2215694" y="742892"/>
            <a:ext cx="4239729" cy="962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07840" tIns="84111" rIns="165048"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3900" b="1" dirty="0">
                <a:solidFill>
                  <a:srgbClr val="000000"/>
                </a:solidFill>
                <a:latin typeface="Arial" panose="020B0604020202020204" pitchFamily="34" charset="0"/>
                <a:ea typeface="Arial" panose="020B0604020202020204" pitchFamily="34" charset="0"/>
              </a:rPr>
              <a:t>Recruitment…</a:t>
            </a:r>
            <a:endParaRPr kumimoji="0" lang="en-US" altLang="en-US" sz="3900" b="1" i="0" u="none" strike="noStrike" cap="none" normalizeH="0" baseline="0" dirty="0">
              <a:ln>
                <a:noFill/>
              </a:ln>
              <a:solidFill>
                <a:schemeClr val="tx1"/>
              </a:solidFill>
              <a:effectLst/>
              <a:latin typeface="Arial" panose="020B0604020202020204" pitchFamily="34" charset="0"/>
              <a:ea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10">
            <a:extLst>
              <a:ext uri="{FF2B5EF4-FFF2-40B4-BE49-F238E27FC236}">
                <a16:creationId xmlns:a16="http://schemas.microsoft.com/office/drawing/2014/main" id="{2B7F1140-DD2C-D1F7-C76C-03FE439C8295}"/>
              </a:ext>
            </a:extLst>
          </p:cNvPr>
          <p:cNvSpPr>
            <a:spLocks noChangeArrowheads="1"/>
          </p:cNvSpPr>
          <p:nvPr/>
        </p:nvSpPr>
        <p:spPr bwMode="auto">
          <a:xfrm>
            <a:off x="265312" y="39233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11">
            <a:extLst>
              <a:ext uri="{FF2B5EF4-FFF2-40B4-BE49-F238E27FC236}">
                <a16:creationId xmlns:a16="http://schemas.microsoft.com/office/drawing/2014/main" id="{DC3C8CD7-7946-87F1-0D49-43B4D55E24A0}"/>
              </a:ext>
            </a:extLst>
          </p:cNvPr>
          <p:cNvSpPr>
            <a:spLocks noChangeArrowheads="1"/>
          </p:cNvSpPr>
          <p:nvPr/>
        </p:nvSpPr>
        <p:spPr bwMode="auto">
          <a:xfrm>
            <a:off x="265312" y="39233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a:ln>
                  <a:noFill/>
                </a:ln>
                <a:solidFill>
                  <a:srgbClr val="000000"/>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Rectangle 12">
            <a:extLst>
              <a:ext uri="{FF2B5EF4-FFF2-40B4-BE49-F238E27FC236}">
                <a16:creationId xmlns:a16="http://schemas.microsoft.com/office/drawing/2014/main" id="{FB037A40-2478-93F0-93EA-72C0018A0DFF}"/>
              </a:ext>
            </a:extLst>
          </p:cNvPr>
          <p:cNvSpPr>
            <a:spLocks noChangeArrowheads="1"/>
          </p:cNvSpPr>
          <p:nvPr/>
        </p:nvSpPr>
        <p:spPr bwMode="auto">
          <a:xfrm>
            <a:off x="265312" y="39550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1" i="0" u="none" strike="noStrike" cap="none" normalizeH="0" baseline="0">
                <a:ln>
                  <a:noFill/>
                </a:ln>
                <a:solidFill>
                  <a:schemeClr val="tx1"/>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TextBox 8">
            <a:extLst>
              <a:ext uri="{FF2B5EF4-FFF2-40B4-BE49-F238E27FC236}">
                <a16:creationId xmlns:a16="http://schemas.microsoft.com/office/drawing/2014/main" id="{22C7BA97-E7EE-9835-7751-86159F7A0249}"/>
              </a:ext>
            </a:extLst>
          </p:cNvPr>
          <p:cNvSpPr txBox="1"/>
          <p:nvPr/>
        </p:nvSpPr>
        <p:spPr>
          <a:xfrm>
            <a:off x="459165" y="1429843"/>
            <a:ext cx="8178790" cy="3139321"/>
          </a:xfrm>
          <a:prstGeom prst="rect">
            <a:avLst/>
          </a:prstGeom>
          <a:noFill/>
        </p:spPr>
        <p:txBody>
          <a:bodyPr wrap="square">
            <a:spAutoFit/>
          </a:bodyPr>
          <a:lstStyle/>
          <a:p>
            <a:pPr marL="171450" indent="-171450">
              <a:buFont typeface="Arial" charset="0"/>
              <a:buChar char="•"/>
            </a:pPr>
            <a:r>
              <a:rPr lang="en-ZA" sz="1800" dirty="0"/>
              <a:t>South Africa is a valuable and distinct location for the production sector, not only because of the sales market, but also as a stepping stone to other markets in Africa. In addition to the unique role of the entire industry as an employer providing skilled jobs in the most advanced factories, many companies place a high priority on corporate social responsibility and are active in supporting the communities where they operate as well as their employees.</a:t>
            </a:r>
          </a:p>
          <a:p>
            <a:endParaRPr lang="en-ZA" sz="1800" dirty="0"/>
          </a:p>
          <a:p>
            <a:pPr marL="171450" indent="-171450">
              <a:buFont typeface="Arial" charset="0"/>
              <a:buChar char="•"/>
            </a:pPr>
            <a:r>
              <a:rPr lang="en-US" sz="1800" dirty="0"/>
              <a:t>There are four challenges the industry is faced with, excluding energy security, namely, access to markets, global competitiveness with a focus on supplier development in all tiers of the supply chain, </a:t>
            </a:r>
            <a:r>
              <a:rPr lang="en-US" sz="1800" b="1" dirty="0"/>
              <a:t>skills &amp; training</a:t>
            </a:r>
            <a:r>
              <a:rPr lang="en-US" sz="1800" dirty="0"/>
              <a:t> and competitive supply chains.</a:t>
            </a:r>
          </a:p>
        </p:txBody>
      </p:sp>
    </p:spTree>
    <p:extLst>
      <p:ext uri="{BB962C8B-B14F-4D97-AF65-F5344CB8AC3E}">
        <p14:creationId xmlns:p14="http://schemas.microsoft.com/office/powerpoint/2010/main" val="39713623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16AAE5E-CBEF-B318-C56C-18BDFEBAD079}"/>
            </a:ext>
          </a:extLst>
        </p:cNvPr>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CB0C82D4-87E7-190F-1874-CA941C2E7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a:extLst>
              <a:ext uri="{FF2B5EF4-FFF2-40B4-BE49-F238E27FC236}">
                <a16:creationId xmlns:a16="http://schemas.microsoft.com/office/drawing/2014/main" id="{672A77C3-ACB1-8ECF-F8DA-E56AF17058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A9502D94-AE8A-58F8-10A3-DE87820B57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a:extLst>
              <a:ext uri="{FF2B5EF4-FFF2-40B4-BE49-F238E27FC236}">
                <a16:creationId xmlns:a16="http://schemas.microsoft.com/office/drawing/2014/main" id="{97387EF8-7FB6-7C36-81B1-C11ED34CD0EC}"/>
              </a:ext>
            </a:extLst>
          </p:cNvPr>
          <p:cNvSpPr>
            <a:spLocks noGrp="1"/>
          </p:cNvSpPr>
          <p:nvPr>
            <p:ph type="sldNum" sz="quarter" idx="12"/>
          </p:nvPr>
        </p:nvSpPr>
        <p:spPr>
          <a:xfrm>
            <a:off x="7262622" y="4892040"/>
            <a:ext cx="1255014" cy="1005840"/>
          </a:xfrm>
        </p:spPr>
        <p:txBody>
          <a:bodyPr vert="horz" lIns="91440" tIns="45720" rIns="91440" bIns="45720" rtlCol="0" anchor="ctr">
            <a:normAutofit/>
          </a:bodyPr>
          <a:lstStyle/>
          <a:p>
            <a:pPr>
              <a:spcAft>
                <a:spcPts val="600"/>
              </a:spcAft>
            </a:pPr>
            <a:fld id="{5BEB46A9-3985-4A68-94FC-41364C1C54A8}" type="slidenum">
              <a:rPr lang="en-US" sz="5700">
                <a:solidFill>
                  <a:srgbClr val="FFFFFF"/>
                </a:solidFill>
              </a:rPr>
              <a:pPr>
                <a:spcAft>
                  <a:spcPts val="600"/>
                </a:spcAft>
              </a:pPr>
              <a:t>13</a:t>
            </a:fld>
            <a:endParaRPr lang="en-US" sz="5700">
              <a:solidFill>
                <a:srgbClr val="FFFFFF"/>
              </a:solidFill>
            </a:endParaRPr>
          </a:p>
        </p:txBody>
      </p:sp>
      <p:pic>
        <p:nvPicPr>
          <p:cNvPr id="29" name="Image 3">
            <a:extLst>
              <a:ext uri="{FF2B5EF4-FFF2-40B4-BE49-F238E27FC236}">
                <a16:creationId xmlns:a16="http://schemas.microsoft.com/office/drawing/2014/main" id="{C6F31593-DD33-8349-5A92-D6318D95DB53}"/>
              </a:ext>
            </a:extLst>
          </p:cNvPr>
          <p:cNvPicPr>
            <a:picLocks/>
          </p:cNvPicPr>
          <p:nvPr/>
        </p:nvPicPr>
        <p:blipFill>
          <a:blip r:embed="rId2" cstate="email">
            <a:extLst>
              <a:ext uri="{28A0092B-C50C-407E-A947-70E740481C1C}">
                <a14:useLocalDpi xmlns:a14="http://schemas.microsoft.com/office/drawing/2010/main"/>
              </a:ext>
            </a:extLst>
          </a:blip>
          <a:stretch>
            <a:fillRect/>
          </a:stretch>
        </p:blipFill>
        <p:spPr>
          <a:xfrm>
            <a:off x="6300192" y="6037380"/>
            <a:ext cx="495300" cy="431800"/>
          </a:xfrm>
          <a:prstGeom prst="rect">
            <a:avLst/>
          </a:prstGeom>
        </p:spPr>
      </p:pic>
      <p:pic>
        <p:nvPicPr>
          <p:cNvPr id="31" name="Image 1">
            <a:extLst>
              <a:ext uri="{FF2B5EF4-FFF2-40B4-BE49-F238E27FC236}">
                <a16:creationId xmlns:a16="http://schemas.microsoft.com/office/drawing/2014/main" id="{AD33FA68-A46A-4FD9-3FAB-586BC8E98154}"/>
              </a:ext>
            </a:extLst>
          </p:cNvPr>
          <p:cNvPicPr>
            <a:picLocks/>
          </p:cNvPicPr>
          <p:nvPr/>
        </p:nvPicPr>
        <p:blipFill>
          <a:blip r:embed="rId3" cstate="email">
            <a:extLst>
              <a:ext uri="{28A0092B-C50C-407E-A947-70E740481C1C}">
                <a14:useLocalDpi xmlns:a14="http://schemas.microsoft.com/office/drawing/2010/main"/>
              </a:ext>
            </a:extLst>
          </a:blip>
          <a:stretch>
            <a:fillRect/>
          </a:stretch>
        </p:blipFill>
        <p:spPr>
          <a:xfrm>
            <a:off x="6869420" y="6094530"/>
            <a:ext cx="1790700" cy="323850"/>
          </a:xfrm>
          <a:prstGeom prst="rect">
            <a:avLst/>
          </a:prstGeom>
        </p:spPr>
      </p:pic>
      <p:grpSp>
        <p:nvGrpSpPr>
          <p:cNvPr id="2" name="Group 1">
            <a:extLst>
              <a:ext uri="{FF2B5EF4-FFF2-40B4-BE49-F238E27FC236}">
                <a16:creationId xmlns:a16="http://schemas.microsoft.com/office/drawing/2014/main" id="{E34B1797-DFB2-4573-25B4-CC6E02B92817}"/>
              </a:ext>
            </a:extLst>
          </p:cNvPr>
          <p:cNvGrpSpPr>
            <a:grpSpLocks/>
          </p:cNvGrpSpPr>
          <p:nvPr/>
        </p:nvGrpSpPr>
        <p:grpSpPr>
          <a:xfrm>
            <a:off x="837311" y="2263772"/>
            <a:ext cx="7680325" cy="1941830"/>
            <a:chOff x="0" y="0"/>
            <a:chExt cx="7680969" cy="1942464"/>
          </a:xfrm>
        </p:grpSpPr>
        <p:sp>
          <p:nvSpPr>
            <p:cNvPr id="4" name="Graphic 89">
              <a:extLst>
                <a:ext uri="{FF2B5EF4-FFF2-40B4-BE49-F238E27FC236}">
                  <a16:creationId xmlns:a16="http://schemas.microsoft.com/office/drawing/2014/main" id="{F6D5177E-03C7-7926-5019-6013C7A5ECD9}"/>
                </a:ext>
              </a:extLst>
            </p:cNvPr>
            <p:cNvSpPr/>
            <p:nvPr/>
          </p:nvSpPr>
          <p:spPr>
            <a:xfrm>
              <a:off x="120660" y="0"/>
              <a:ext cx="7560309" cy="1942464"/>
            </a:xfrm>
            <a:custGeom>
              <a:avLst/>
              <a:gdLst/>
              <a:ahLst/>
              <a:cxnLst/>
              <a:rect l="l" t="t" r="r" b="b"/>
              <a:pathLst>
                <a:path w="7560309" h="1942464">
                  <a:moveTo>
                    <a:pt x="7560005" y="0"/>
                  </a:moveTo>
                  <a:lnTo>
                    <a:pt x="0" y="0"/>
                  </a:lnTo>
                  <a:lnTo>
                    <a:pt x="0" y="1942007"/>
                  </a:lnTo>
                  <a:lnTo>
                    <a:pt x="7560005" y="1942007"/>
                  </a:lnTo>
                  <a:lnTo>
                    <a:pt x="7560005" y="0"/>
                  </a:lnTo>
                  <a:close/>
                </a:path>
              </a:pathLst>
            </a:custGeom>
            <a:solidFill>
              <a:srgbClr val="1F1B38"/>
            </a:solidFill>
          </p:spPr>
          <p:txBody>
            <a:bodyPr wrap="square" lIns="0" tIns="0" rIns="0" bIns="0" rtlCol="0">
              <a:prstTxWarp prst="textNoShape">
                <a:avLst/>
              </a:prstTxWarp>
              <a:noAutofit/>
            </a:bodyPr>
            <a:lstStyle/>
            <a:p>
              <a:endParaRPr lang="en-GB"/>
            </a:p>
          </p:txBody>
        </p:sp>
        <p:sp>
          <p:nvSpPr>
            <p:cNvPr id="5" name="Graphic 90">
              <a:extLst>
                <a:ext uri="{FF2B5EF4-FFF2-40B4-BE49-F238E27FC236}">
                  <a16:creationId xmlns:a16="http://schemas.microsoft.com/office/drawing/2014/main" id="{64057511-C903-AC51-6707-10A17911C41B}"/>
                </a:ext>
              </a:extLst>
            </p:cNvPr>
            <p:cNvSpPr/>
            <p:nvPr/>
          </p:nvSpPr>
          <p:spPr>
            <a:xfrm>
              <a:off x="502159" y="1434007"/>
              <a:ext cx="6550025" cy="1270"/>
            </a:xfrm>
            <a:custGeom>
              <a:avLst/>
              <a:gdLst/>
              <a:ahLst/>
              <a:cxnLst/>
              <a:rect l="l" t="t" r="r" b="b"/>
              <a:pathLst>
                <a:path w="6550025">
                  <a:moveTo>
                    <a:pt x="0" y="0"/>
                  </a:moveTo>
                  <a:lnTo>
                    <a:pt x="6549834" y="0"/>
                  </a:lnTo>
                </a:path>
              </a:pathLst>
            </a:custGeom>
            <a:ln w="12700">
              <a:solidFill>
                <a:srgbClr val="FFD133"/>
              </a:solidFill>
              <a:prstDash val="solid"/>
            </a:ln>
          </p:spPr>
          <p:txBody>
            <a:bodyPr wrap="square" lIns="0" tIns="0" rIns="0" bIns="0" rtlCol="0">
              <a:prstTxWarp prst="textNoShape">
                <a:avLst/>
              </a:prstTxWarp>
              <a:noAutofit/>
            </a:bodyPr>
            <a:lstStyle/>
            <a:p>
              <a:endParaRPr lang="en-GB"/>
            </a:p>
          </p:txBody>
        </p:sp>
        <p:sp>
          <p:nvSpPr>
            <p:cNvPr id="6" name="Textbox 91">
              <a:extLst>
                <a:ext uri="{FF2B5EF4-FFF2-40B4-BE49-F238E27FC236}">
                  <a16:creationId xmlns:a16="http://schemas.microsoft.com/office/drawing/2014/main" id="{E46B0309-9899-4F3A-AC94-AF8BB88E6436}"/>
                </a:ext>
              </a:extLst>
            </p:cNvPr>
            <p:cNvSpPr txBox="1"/>
            <p:nvPr/>
          </p:nvSpPr>
          <p:spPr>
            <a:xfrm>
              <a:off x="0" y="0"/>
              <a:ext cx="7560309" cy="1942464"/>
            </a:xfrm>
            <a:prstGeom prst="rect">
              <a:avLst/>
            </a:prstGeom>
          </p:spPr>
          <p:txBody>
            <a:bodyPr wrap="square" lIns="0" tIns="0" rIns="0" bIns="0" rtlCol="0">
              <a:noAutofit/>
            </a:bodyPr>
            <a:lstStyle/>
            <a:p>
              <a:pPr marL="1371600">
                <a:lnSpc>
                  <a:spcPct val="120000"/>
                </a:lnSpc>
                <a:spcBef>
                  <a:spcPts val="45"/>
                </a:spcBef>
              </a:pPr>
              <a:r>
                <a:rPr lang="en-US" sz="2100" b="1" dirty="0">
                  <a:solidFill>
                    <a:srgbClr val="5A5A5A"/>
                  </a:solidFill>
                  <a:effectLst/>
                  <a:latin typeface="Arial" panose="020B0604020202020204" pitchFamily="34" charset="0"/>
                  <a:ea typeface="Arial" panose="020B0604020202020204" pitchFamily="34" charset="0"/>
                </a:rPr>
                <a:t> </a:t>
              </a:r>
              <a:endParaRPr lang="en-GB" sz="1100" dirty="0">
                <a:solidFill>
                  <a:srgbClr val="5A5A5A"/>
                </a:solidFill>
                <a:effectLst/>
                <a:latin typeface="Arial" panose="020B0604020202020204" pitchFamily="34" charset="0"/>
                <a:ea typeface="Arial" panose="020B0604020202020204" pitchFamily="34" charset="0"/>
              </a:endParaRPr>
            </a:p>
            <a:p>
              <a:pPr marL="1256030" marR="1316990" indent="-635" algn="ctr">
                <a:lnSpc>
                  <a:spcPct val="95000"/>
                </a:lnSpc>
                <a:spcAft>
                  <a:spcPts val="0"/>
                </a:spcAft>
              </a:pPr>
              <a:r>
                <a:rPr lang="en-US" sz="2100" b="1" dirty="0">
                  <a:solidFill>
                    <a:srgbClr val="FFFFFF"/>
                  </a:solidFill>
                  <a:effectLst/>
                  <a:latin typeface="Arial" panose="020B0604020202020204" pitchFamily="34" charset="0"/>
                  <a:ea typeface="Arial" panose="020B0604020202020204" pitchFamily="34" charset="0"/>
                </a:rPr>
                <a:t>From Production, Engineering, Construction, Mining and Corporate</a:t>
              </a:r>
              <a:r>
                <a:rPr lang="en-US" sz="2100" b="1" spc="-115" dirty="0">
                  <a:solidFill>
                    <a:srgbClr val="FFFFFF"/>
                  </a:solidFill>
                  <a:effectLst/>
                  <a:latin typeface="Arial" panose="020B0604020202020204" pitchFamily="34" charset="0"/>
                  <a:ea typeface="Arial" panose="020B0604020202020204" pitchFamily="34" charset="0"/>
                </a:rPr>
                <a:t> </a:t>
              </a:r>
              <a:r>
                <a:rPr lang="en-US" sz="2100" b="1" dirty="0">
                  <a:solidFill>
                    <a:srgbClr val="FFFFFF"/>
                  </a:solidFill>
                  <a:effectLst/>
                  <a:latin typeface="Arial" panose="020B0604020202020204" pitchFamily="34" charset="0"/>
                  <a:ea typeface="Arial" panose="020B0604020202020204" pitchFamily="34" charset="0"/>
                </a:rPr>
                <a:t>to</a:t>
              </a:r>
              <a:r>
                <a:rPr lang="en-US" sz="2100" b="1" spc="-115" dirty="0">
                  <a:solidFill>
                    <a:srgbClr val="FFFFFF"/>
                  </a:solidFill>
                  <a:effectLst/>
                  <a:latin typeface="Arial" panose="020B0604020202020204" pitchFamily="34" charset="0"/>
                  <a:ea typeface="Arial" panose="020B0604020202020204" pitchFamily="34" charset="0"/>
                </a:rPr>
                <a:t> </a:t>
              </a:r>
              <a:r>
                <a:rPr lang="en-US" sz="2100" b="1" dirty="0">
                  <a:solidFill>
                    <a:srgbClr val="FFFFFF"/>
                  </a:solidFill>
                  <a:effectLst/>
                  <a:latin typeface="Arial" panose="020B0604020202020204" pitchFamily="34" charset="0"/>
                  <a:ea typeface="Arial" panose="020B0604020202020204" pitchFamily="34" charset="0"/>
                </a:rPr>
                <a:t>environmental</a:t>
              </a:r>
              <a:r>
                <a:rPr lang="en-US" sz="2100" b="1" spc="-115" dirty="0">
                  <a:solidFill>
                    <a:srgbClr val="FFFFFF"/>
                  </a:solidFill>
                  <a:effectLst/>
                  <a:latin typeface="Arial" panose="020B0604020202020204" pitchFamily="34" charset="0"/>
                  <a:ea typeface="Arial" panose="020B0604020202020204" pitchFamily="34" charset="0"/>
                </a:rPr>
                <a:t> </a:t>
              </a:r>
              <a:r>
                <a:rPr lang="en-US" sz="2100" b="1" dirty="0">
                  <a:solidFill>
                    <a:srgbClr val="FFFFFF"/>
                  </a:solidFill>
                  <a:effectLst/>
                  <a:latin typeface="Arial" panose="020B0604020202020204" pitchFamily="34" charset="0"/>
                  <a:ea typeface="Arial" panose="020B0604020202020204" pitchFamily="34" charset="0"/>
                </a:rPr>
                <a:t>careers,</a:t>
              </a:r>
              <a:endParaRPr lang="en-GB" sz="1100" dirty="0">
                <a:solidFill>
                  <a:srgbClr val="5A5A5A"/>
                </a:solidFill>
                <a:effectLst/>
                <a:latin typeface="Arial" panose="020B0604020202020204" pitchFamily="34" charset="0"/>
                <a:ea typeface="Arial" panose="020B0604020202020204" pitchFamily="34" charset="0"/>
              </a:endParaRPr>
            </a:p>
            <a:p>
              <a:pPr marL="989965" marR="993775" algn="ctr">
                <a:lnSpc>
                  <a:spcPts val="2325"/>
                </a:lnSpc>
                <a:spcAft>
                  <a:spcPts val="0"/>
                </a:spcAft>
              </a:pPr>
              <a:r>
                <a:rPr lang="en-US" sz="2100" b="1" spc="20" dirty="0">
                  <a:solidFill>
                    <a:srgbClr val="FFFFFF"/>
                  </a:solidFill>
                  <a:effectLst/>
                  <a:latin typeface="Arial" panose="020B0604020202020204" pitchFamily="34" charset="0"/>
                  <a:ea typeface="Arial" panose="020B0604020202020204" pitchFamily="34" charset="0"/>
                </a:rPr>
                <a:t>Peuneo</a:t>
              </a:r>
              <a:r>
                <a:rPr lang="en-US" sz="2100" b="1" spc="255" dirty="0">
                  <a:solidFill>
                    <a:srgbClr val="FFFFFF"/>
                  </a:solidFill>
                  <a:effectLst/>
                  <a:latin typeface="Arial" panose="020B0604020202020204" pitchFamily="34" charset="0"/>
                  <a:ea typeface="Arial" panose="020B0604020202020204" pitchFamily="34" charset="0"/>
                </a:rPr>
                <a:t> </a:t>
              </a:r>
              <a:r>
                <a:rPr lang="en-US" sz="2100" b="1" spc="20" dirty="0">
                  <a:solidFill>
                    <a:srgbClr val="FFFFFF"/>
                  </a:solidFill>
                  <a:effectLst/>
                  <a:latin typeface="Arial" panose="020B0604020202020204" pitchFamily="34" charset="0"/>
                  <a:ea typeface="Arial" panose="020B0604020202020204" pitchFamily="34" charset="0"/>
                </a:rPr>
                <a:t>is</a:t>
              </a:r>
              <a:r>
                <a:rPr lang="en-US" sz="2100" b="1" spc="255" dirty="0">
                  <a:solidFill>
                    <a:srgbClr val="FFFFFF"/>
                  </a:solidFill>
                  <a:effectLst/>
                  <a:latin typeface="Arial" panose="020B0604020202020204" pitchFamily="34" charset="0"/>
                  <a:ea typeface="Arial" panose="020B0604020202020204" pitchFamily="34" charset="0"/>
                </a:rPr>
                <a:t> </a:t>
              </a:r>
              <a:r>
                <a:rPr lang="en-US" sz="2100" b="1" spc="20" dirty="0">
                  <a:solidFill>
                    <a:srgbClr val="FFFFFF"/>
                  </a:solidFill>
                  <a:effectLst/>
                  <a:latin typeface="Arial" panose="020B0604020202020204" pitchFamily="34" charset="0"/>
                  <a:ea typeface="Arial" panose="020B0604020202020204" pitchFamily="34" charset="0"/>
                </a:rPr>
                <a:t>equipped</a:t>
              </a:r>
              <a:r>
                <a:rPr lang="en-US" sz="2100" b="1" spc="255" dirty="0">
                  <a:solidFill>
                    <a:srgbClr val="FFFFFF"/>
                  </a:solidFill>
                  <a:effectLst/>
                  <a:latin typeface="Arial" panose="020B0604020202020204" pitchFamily="34" charset="0"/>
                  <a:ea typeface="Arial" panose="020B0604020202020204" pitchFamily="34" charset="0"/>
                </a:rPr>
                <a:t> </a:t>
              </a:r>
              <a:r>
                <a:rPr lang="en-US" sz="2100" b="1" spc="20" dirty="0">
                  <a:solidFill>
                    <a:srgbClr val="FFFFFF"/>
                  </a:solidFill>
                  <a:effectLst/>
                  <a:latin typeface="Arial" panose="020B0604020202020204" pitchFamily="34" charset="0"/>
                  <a:ea typeface="Arial" panose="020B0604020202020204" pitchFamily="34" charset="0"/>
                </a:rPr>
                <a:t>to</a:t>
              </a:r>
              <a:r>
                <a:rPr lang="en-US" sz="2100" b="1" spc="255" dirty="0">
                  <a:solidFill>
                    <a:srgbClr val="FFFFFF"/>
                  </a:solidFill>
                  <a:effectLst/>
                  <a:latin typeface="Arial" panose="020B0604020202020204" pitchFamily="34" charset="0"/>
                  <a:ea typeface="Arial" panose="020B0604020202020204" pitchFamily="34" charset="0"/>
                </a:rPr>
                <a:t> </a:t>
              </a:r>
              <a:r>
                <a:rPr lang="en-US" sz="2100" b="1" spc="20" dirty="0">
                  <a:solidFill>
                    <a:srgbClr val="FFFFFF"/>
                  </a:solidFill>
                  <a:effectLst/>
                  <a:latin typeface="Arial" panose="020B0604020202020204" pitchFamily="34" charset="0"/>
                  <a:ea typeface="Arial" panose="020B0604020202020204" pitchFamily="34" charset="0"/>
                </a:rPr>
                <a:t>elevate</a:t>
              </a:r>
              <a:r>
                <a:rPr lang="en-US" sz="2100" b="1" spc="260" dirty="0">
                  <a:solidFill>
                    <a:srgbClr val="FFFFFF"/>
                  </a:solidFill>
                  <a:effectLst/>
                  <a:latin typeface="Arial" panose="020B0604020202020204" pitchFamily="34" charset="0"/>
                  <a:ea typeface="Arial" panose="020B0604020202020204" pitchFamily="34" charset="0"/>
                </a:rPr>
                <a:t> </a:t>
              </a:r>
              <a:r>
                <a:rPr lang="en-US" sz="2100" b="1" spc="20" dirty="0">
                  <a:solidFill>
                    <a:srgbClr val="FFFFFF"/>
                  </a:solidFill>
                  <a:effectLst/>
                  <a:latin typeface="Arial" panose="020B0604020202020204" pitchFamily="34" charset="0"/>
                  <a:ea typeface="Arial" panose="020B0604020202020204" pitchFamily="34" charset="0"/>
                </a:rPr>
                <a:t>your</a:t>
              </a:r>
              <a:r>
                <a:rPr lang="en-US" sz="2100" b="1" spc="255" dirty="0">
                  <a:solidFill>
                    <a:srgbClr val="FFFFFF"/>
                  </a:solidFill>
                  <a:effectLst/>
                  <a:latin typeface="Arial" panose="020B0604020202020204" pitchFamily="34" charset="0"/>
                  <a:ea typeface="Arial" panose="020B0604020202020204" pitchFamily="34" charset="0"/>
                </a:rPr>
                <a:t> </a:t>
              </a:r>
              <a:r>
                <a:rPr lang="en-US" sz="2100" b="1" spc="-10" dirty="0">
                  <a:solidFill>
                    <a:srgbClr val="FFFFFF"/>
                  </a:solidFill>
                  <a:effectLst/>
                  <a:latin typeface="Arial" panose="020B0604020202020204" pitchFamily="34" charset="0"/>
                  <a:ea typeface="Arial" panose="020B0604020202020204" pitchFamily="34" charset="0"/>
                </a:rPr>
                <a:t>skills.</a:t>
              </a:r>
            </a:p>
          </p:txBody>
        </p:sp>
      </p:grpSp>
    </p:spTree>
    <p:extLst>
      <p:ext uri="{BB962C8B-B14F-4D97-AF65-F5344CB8AC3E}">
        <p14:creationId xmlns:p14="http://schemas.microsoft.com/office/powerpoint/2010/main" val="13444983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C9A4C22-0B3D-1D1E-54FE-53BE75AD9FC6}"/>
            </a:ext>
          </a:extLst>
        </p:cNvPr>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1B07E178-DA0C-9F65-F0EA-178F35D001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a:extLst>
              <a:ext uri="{FF2B5EF4-FFF2-40B4-BE49-F238E27FC236}">
                <a16:creationId xmlns:a16="http://schemas.microsoft.com/office/drawing/2014/main" id="{A533221C-A068-5C9D-48FA-7DB0D923BF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157581D9-92DF-AC3F-5880-882049F5AF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a:extLst>
              <a:ext uri="{FF2B5EF4-FFF2-40B4-BE49-F238E27FC236}">
                <a16:creationId xmlns:a16="http://schemas.microsoft.com/office/drawing/2014/main" id="{9495A33D-00AA-721B-86F3-65E8954A386A}"/>
              </a:ext>
            </a:extLst>
          </p:cNvPr>
          <p:cNvSpPr>
            <a:spLocks noGrp="1"/>
          </p:cNvSpPr>
          <p:nvPr>
            <p:ph type="sldNum" sz="quarter" idx="12"/>
          </p:nvPr>
        </p:nvSpPr>
        <p:spPr>
          <a:xfrm>
            <a:off x="7262622" y="4892040"/>
            <a:ext cx="1255014" cy="1005840"/>
          </a:xfrm>
        </p:spPr>
        <p:txBody>
          <a:bodyPr vert="horz" lIns="91440" tIns="45720" rIns="91440" bIns="45720" rtlCol="0" anchor="ctr">
            <a:normAutofit/>
          </a:bodyPr>
          <a:lstStyle/>
          <a:p>
            <a:pPr>
              <a:spcAft>
                <a:spcPts val="600"/>
              </a:spcAft>
            </a:pPr>
            <a:fld id="{5BEB46A9-3985-4A68-94FC-41364C1C54A8}" type="slidenum">
              <a:rPr lang="en-US" sz="5700">
                <a:solidFill>
                  <a:srgbClr val="FFFFFF"/>
                </a:solidFill>
              </a:rPr>
              <a:pPr>
                <a:spcAft>
                  <a:spcPts val="600"/>
                </a:spcAft>
              </a:pPr>
              <a:t>14</a:t>
            </a:fld>
            <a:endParaRPr lang="en-US" sz="5700">
              <a:solidFill>
                <a:srgbClr val="FFFFFF"/>
              </a:solidFill>
            </a:endParaRPr>
          </a:p>
        </p:txBody>
      </p:sp>
      <p:pic>
        <p:nvPicPr>
          <p:cNvPr id="29" name="Image 3">
            <a:extLst>
              <a:ext uri="{FF2B5EF4-FFF2-40B4-BE49-F238E27FC236}">
                <a16:creationId xmlns:a16="http://schemas.microsoft.com/office/drawing/2014/main" id="{C9C7DC68-C001-D421-4307-BAD45F9E7B75}"/>
              </a:ext>
            </a:extLst>
          </p:cNvPr>
          <p:cNvPicPr>
            <a:picLocks/>
          </p:cNvPicPr>
          <p:nvPr/>
        </p:nvPicPr>
        <p:blipFill>
          <a:blip r:embed="rId2" cstate="email">
            <a:extLst>
              <a:ext uri="{28A0092B-C50C-407E-A947-70E740481C1C}">
                <a14:useLocalDpi xmlns:a14="http://schemas.microsoft.com/office/drawing/2010/main"/>
              </a:ext>
            </a:extLst>
          </a:blip>
          <a:stretch>
            <a:fillRect/>
          </a:stretch>
        </p:blipFill>
        <p:spPr>
          <a:xfrm>
            <a:off x="6300192" y="6037380"/>
            <a:ext cx="495300" cy="431800"/>
          </a:xfrm>
          <a:prstGeom prst="rect">
            <a:avLst/>
          </a:prstGeom>
        </p:spPr>
      </p:pic>
      <p:pic>
        <p:nvPicPr>
          <p:cNvPr id="31" name="Image 1">
            <a:extLst>
              <a:ext uri="{FF2B5EF4-FFF2-40B4-BE49-F238E27FC236}">
                <a16:creationId xmlns:a16="http://schemas.microsoft.com/office/drawing/2014/main" id="{332E04B1-603F-34F4-0E0D-9FED789937DE}"/>
              </a:ext>
            </a:extLst>
          </p:cNvPr>
          <p:cNvPicPr>
            <a:picLocks/>
          </p:cNvPicPr>
          <p:nvPr/>
        </p:nvPicPr>
        <p:blipFill>
          <a:blip r:embed="rId3" cstate="email">
            <a:extLst>
              <a:ext uri="{28A0092B-C50C-407E-A947-70E740481C1C}">
                <a14:useLocalDpi xmlns:a14="http://schemas.microsoft.com/office/drawing/2010/main"/>
              </a:ext>
            </a:extLst>
          </a:blip>
          <a:stretch>
            <a:fillRect/>
          </a:stretch>
        </p:blipFill>
        <p:spPr>
          <a:xfrm>
            <a:off x="6869420" y="6094530"/>
            <a:ext cx="1790700" cy="323850"/>
          </a:xfrm>
          <a:prstGeom prst="rect">
            <a:avLst/>
          </a:prstGeom>
        </p:spPr>
      </p:pic>
      <p:sp>
        <p:nvSpPr>
          <p:cNvPr id="7" name="TextBox 6">
            <a:extLst>
              <a:ext uri="{FF2B5EF4-FFF2-40B4-BE49-F238E27FC236}">
                <a16:creationId xmlns:a16="http://schemas.microsoft.com/office/drawing/2014/main" id="{0AB808C7-6FEE-C621-E01F-9279474A1871}"/>
              </a:ext>
            </a:extLst>
          </p:cNvPr>
          <p:cNvSpPr txBox="1"/>
          <p:nvPr/>
        </p:nvSpPr>
        <p:spPr>
          <a:xfrm>
            <a:off x="647418" y="1080834"/>
            <a:ext cx="7870218" cy="3970318"/>
          </a:xfrm>
          <a:prstGeom prst="rect">
            <a:avLst/>
          </a:prstGeom>
          <a:noFill/>
        </p:spPr>
        <p:txBody>
          <a:bodyPr wrap="square">
            <a:spAutoFit/>
          </a:bodyPr>
          <a:lstStyle/>
          <a:p>
            <a:r>
              <a:rPr lang="en-ZA" sz="1800" b="1" dirty="0"/>
              <a:t>Our operating principles are:</a:t>
            </a:r>
          </a:p>
          <a:p>
            <a:endParaRPr lang="en-ZA" sz="1800" dirty="0"/>
          </a:p>
          <a:p>
            <a:pPr marL="285750" indent="-285750">
              <a:buFont typeface="Arial" charset="0"/>
              <a:buChar char="•"/>
            </a:pPr>
            <a:r>
              <a:rPr lang="en-ZA" sz="1800" dirty="0"/>
              <a:t>We keep the big picture in mind – overall organisational improvement</a:t>
            </a:r>
          </a:p>
          <a:p>
            <a:pPr marL="285750" indent="-285750">
              <a:buFont typeface="Arial" charset="0"/>
              <a:buChar char="•"/>
            </a:pPr>
            <a:r>
              <a:rPr lang="en-ZA" sz="1800" dirty="0"/>
              <a:t>We adapt and blend our training to achieve your goals and decrease your challenges so you can focus on your core business and delegate with confidence,</a:t>
            </a:r>
          </a:p>
          <a:p>
            <a:pPr marL="285750" indent="-285750">
              <a:buFont typeface="Arial" charset="0"/>
              <a:buChar char="•"/>
            </a:pPr>
            <a:r>
              <a:rPr lang="en-ZA" sz="1800" dirty="0"/>
              <a:t>We exist to keep your workforce productive and competent,</a:t>
            </a:r>
          </a:p>
          <a:p>
            <a:pPr marL="285750" indent="-285750">
              <a:buFont typeface="Arial" charset="0"/>
              <a:buChar char="•"/>
            </a:pPr>
            <a:r>
              <a:rPr lang="en-ZA" sz="1800" dirty="0"/>
              <a:t>To provide solutions to challenges</a:t>
            </a:r>
            <a:r>
              <a:rPr lang="en-ZA" dirty="0"/>
              <a:t>. </a:t>
            </a:r>
            <a:r>
              <a:rPr lang="en-ZA" sz="1800" dirty="0"/>
              <a:t>We find and produce </a:t>
            </a:r>
            <a:r>
              <a:rPr lang="en-ZA" sz="1800" b="1" dirty="0"/>
              <a:t>implementers</a:t>
            </a:r>
            <a:r>
              <a:rPr lang="en-ZA" sz="1800" dirty="0"/>
              <a:t>,</a:t>
            </a:r>
          </a:p>
          <a:p>
            <a:pPr marL="285750" indent="-285750">
              <a:buFont typeface="Arial" charset="0"/>
              <a:buChar char="•"/>
            </a:pPr>
            <a:r>
              <a:rPr lang="en-ZA" sz="1800" dirty="0"/>
              <a:t>We make it our duty to keep abreast with developments in legislature and industry standards to keep you in the know, now (and tomorrow) through training,</a:t>
            </a:r>
          </a:p>
          <a:p>
            <a:pPr marL="285750" indent="-285750">
              <a:buFont typeface="Arial" charset="0"/>
              <a:buChar char="•"/>
            </a:pPr>
            <a:r>
              <a:rPr lang="en-ZA" sz="1800" dirty="0"/>
              <a:t>We advocate for staff to view the employer as a client that they provide a service to, this improves quality &amp; productivity and works well when the managers are ambassadors of this principle,</a:t>
            </a:r>
            <a:endParaRPr lang="en-US" dirty="0"/>
          </a:p>
        </p:txBody>
      </p:sp>
    </p:spTree>
    <p:extLst>
      <p:ext uri="{BB962C8B-B14F-4D97-AF65-F5344CB8AC3E}">
        <p14:creationId xmlns:p14="http://schemas.microsoft.com/office/powerpoint/2010/main" val="16227436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9CD7332-C508-93B0-8825-6F25FC082E13}"/>
            </a:ext>
          </a:extLst>
        </p:cNvPr>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5D8C69E6-972C-D0E6-66DB-DF8E86F730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a:extLst>
              <a:ext uri="{FF2B5EF4-FFF2-40B4-BE49-F238E27FC236}">
                <a16:creationId xmlns:a16="http://schemas.microsoft.com/office/drawing/2014/main" id="{C4D64475-5781-7F73-A75C-BB7285AF33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2CB04CDE-239A-ECB3-D300-FB39DEEA19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Image 3">
            <a:extLst>
              <a:ext uri="{FF2B5EF4-FFF2-40B4-BE49-F238E27FC236}">
                <a16:creationId xmlns:a16="http://schemas.microsoft.com/office/drawing/2014/main" id="{A6A5238C-2062-D7D6-BB56-A5D5639916E8}"/>
              </a:ext>
            </a:extLst>
          </p:cNvPr>
          <p:cNvPicPr>
            <a:picLocks/>
          </p:cNvPicPr>
          <p:nvPr/>
        </p:nvPicPr>
        <p:blipFill>
          <a:blip r:embed="rId2" cstate="email">
            <a:extLst>
              <a:ext uri="{28A0092B-C50C-407E-A947-70E740481C1C}">
                <a14:useLocalDpi xmlns:a14="http://schemas.microsoft.com/office/drawing/2010/main"/>
              </a:ext>
            </a:extLst>
          </a:blip>
          <a:stretch>
            <a:fillRect/>
          </a:stretch>
        </p:blipFill>
        <p:spPr>
          <a:xfrm>
            <a:off x="6300192" y="6037380"/>
            <a:ext cx="495300" cy="431800"/>
          </a:xfrm>
          <a:prstGeom prst="rect">
            <a:avLst/>
          </a:prstGeom>
        </p:spPr>
      </p:pic>
      <p:pic>
        <p:nvPicPr>
          <p:cNvPr id="31" name="Image 1">
            <a:extLst>
              <a:ext uri="{FF2B5EF4-FFF2-40B4-BE49-F238E27FC236}">
                <a16:creationId xmlns:a16="http://schemas.microsoft.com/office/drawing/2014/main" id="{60AF5A6E-02CE-C1C1-8B19-2B828BE510CA}"/>
              </a:ext>
            </a:extLst>
          </p:cNvPr>
          <p:cNvPicPr>
            <a:picLocks/>
          </p:cNvPicPr>
          <p:nvPr/>
        </p:nvPicPr>
        <p:blipFill>
          <a:blip r:embed="rId3" cstate="email">
            <a:extLst>
              <a:ext uri="{28A0092B-C50C-407E-A947-70E740481C1C}">
                <a14:useLocalDpi xmlns:a14="http://schemas.microsoft.com/office/drawing/2010/main"/>
              </a:ext>
            </a:extLst>
          </a:blip>
          <a:stretch>
            <a:fillRect/>
          </a:stretch>
        </p:blipFill>
        <p:spPr>
          <a:xfrm>
            <a:off x="6869420" y="6094530"/>
            <a:ext cx="1790700" cy="323850"/>
          </a:xfrm>
          <a:prstGeom prst="rect">
            <a:avLst/>
          </a:prstGeom>
        </p:spPr>
      </p:pic>
      <p:graphicFrame>
        <p:nvGraphicFramePr>
          <p:cNvPr id="2" name="Table 1">
            <a:extLst>
              <a:ext uri="{FF2B5EF4-FFF2-40B4-BE49-F238E27FC236}">
                <a16:creationId xmlns:a16="http://schemas.microsoft.com/office/drawing/2014/main" id="{A1F508F1-0307-83A6-E05C-3442AB9AF8BC}"/>
              </a:ext>
            </a:extLst>
          </p:cNvPr>
          <p:cNvGraphicFramePr>
            <a:graphicFrameLocks noGrp="1"/>
          </p:cNvGraphicFramePr>
          <p:nvPr>
            <p:extLst>
              <p:ext uri="{D42A27DB-BD31-4B8C-83A1-F6EECF244321}">
                <p14:modId xmlns:p14="http://schemas.microsoft.com/office/powerpoint/2010/main" val="2936868926"/>
              </p:ext>
            </p:extLst>
          </p:nvPr>
        </p:nvGraphicFramePr>
        <p:xfrm>
          <a:off x="626364" y="960120"/>
          <a:ext cx="7834067" cy="4839237"/>
        </p:xfrm>
        <a:graphic>
          <a:graphicData uri="http://schemas.openxmlformats.org/drawingml/2006/table">
            <a:tbl>
              <a:tblPr>
                <a:tableStyleId>{5C22544A-7EE6-4342-B048-85BDC9FD1C3A}</a:tableStyleId>
              </a:tblPr>
              <a:tblGrid>
                <a:gridCol w="2257201">
                  <a:extLst>
                    <a:ext uri="{9D8B030D-6E8A-4147-A177-3AD203B41FA5}">
                      <a16:colId xmlns:a16="http://schemas.microsoft.com/office/drawing/2014/main" val="536910083"/>
                    </a:ext>
                  </a:extLst>
                </a:gridCol>
                <a:gridCol w="1464407">
                  <a:extLst>
                    <a:ext uri="{9D8B030D-6E8A-4147-A177-3AD203B41FA5}">
                      <a16:colId xmlns:a16="http://schemas.microsoft.com/office/drawing/2014/main" val="1711485453"/>
                    </a:ext>
                  </a:extLst>
                </a:gridCol>
                <a:gridCol w="2056656">
                  <a:extLst>
                    <a:ext uri="{9D8B030D-6E8A-4147-A177-3AD203B41FA5}">
                      <a16:colId xmlns:a16="http://schemas.microsoft.com/office/drawing/2014/main" val="3446342081"/>
                    </a:ext>
                  </a:extLst>
                </a:gridCol>
                <a:gridCol w="2055803">
                  <a:extLst>
                    <a:ext uri="{9D8B030D-6E8A-4147-A177-3AD203B41FA5}">
                      <a16:colId xmlns:a16="http://schemas.microsoft.com/office/drawing/2014/main" val="3858190010"/>
                    </a:ext>
                  </a:extLst>
                </a:gridCol>
              </a:tblGrid>
              <a:tr h="950564">
                <a:tc>
                  <a:txBody>
                    <a:bodyPr/>
                    <a:lstStyle/>
                    <a:p>
                      <a:r>
                        <a:rPr lang="en-GB" sz="1200">
                          <a:effectLst/>
                        </a:rPr>
                        <a:t>de-accreditation whichever comes first. </a:t>
                      </a:r>
                      <a:r>
                        <a:rPr lang="en-GB" sz="1000">
                          <a:effectLst/>
                        </a:rPr>
                        <a:t>Qualification / Programme Title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000">
                          <a:effectLst/>
                        </a:rPr>
                        <a:t>NQF Level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000">
                          <a:effectLst/>
                        </a:rPr>
                        <a:t>SAQA ID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000">
                          <a:effectLst/>
                        </a:rPr>
                        <a:t>Minimum Credits </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6037693"/>
                  </a:ext>
                </a:extLst>
              </a:tr>
              <a:tr h="648112">
                <a:tc>
                  <a:txBody>
                    <a:bodyPr/>
                    <a:lstStyle/>
                    <a:p>
                      <a:r>
                        <a:rPr lang="en-GB" sz="1000">
                          <a:effectLst/>
                        </a:rPr>
                        <a:t>Occupational Certificate: First-line Production Supervisor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000">
                          <a:effectLst/>
                        </a:rPr>
                        <a:t>Level 04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000">
                          <a:effectLst/>
                        </a:rPr>
                        <a:t>115722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000">
                          <a:effectLst/>
                        </a:rPr>
                        <a:t>86 </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01999897"/>
                  </a:ext>
                </a:extLst>
              </a:tr>
              <a:tr h="432075">
                <a:tc>
                  <a:txBody>
                    <a:bodyPr/>
                    <a:lstStyle/>
                    <a:p>
                      <a:r>
                        <a:rPr lang="en-GB" sz="1000">
                          <a:effectLst/>
                        </a:rPr>
                        <a:t>Occupational Certificate: Production Operator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000">
                          <a:effectLst/>
                        </a:rPr>
                        <a:t>Level 03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000">
                          <a:effectLst/>
                        </a:rPr>
                        <a:t>120037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000">
                          <a:effectLst/>
                        </a:rPr>
                        <a:t>122 </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671769293"/>
                  </a:ext>
                </a:extLst>
              </a:tr>
              <a:tr h="432075">
                <a:tc>
                  <a:txBody>
                    <a:bodyPr/>
                    <a:lstStyle/>
                    <a:p>
                      <a:r>
                        <a:rPr lang="en-GB" sz="1000">
                          <a:effectLst/>
                        </a:rPr>
                        <a:t>Occupational Certificate: Production Process Controller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000">
                          <a:effectLst/>
                        </a:rPr>
                        <a:t>Level 04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000">
                          <a:effectLst/>
                        </a:rPr>
                        <a:t>119977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000">
                          <a:effectLst/>
                        </a:rPr>
                        <a:t>140 </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085813690"/>
                  </a:ext>
                </a:extLst>
              </a:tr>
              <a:tr h="648112">
                <a:tc>
                  <a:txBody>
                    <a:bodyPr/>
                    <a:lstStyle/>
                    <a:p>
                      <a:r>
                        <a:rPr lang="en-GB" sz="1000">
                          <a:effectLst/>
                        </a:rPr>
                        <a:t>Occupational Certificate: Manufacturing Production Process Controller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000">
                          <a:effectLst/>
                        </a:rPr>
                        <a:t>Level 04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000">
                          <a:effectLst/>
                        </a:rPr>
                        <a:t>117327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000">
                          <a:effectLst/>
                        </a:rPr>
                        <a:t>140 </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336591404"/>
                  </a:ext>
                </a:extLst>
              </a:tr>
              <a:tr h="648112">
                <a:tc>
                  <a:txBody>
                    <a:bodyPr/>
                    <a:lstStyle/>
                    <a:p>
                      <a:r>
                        <a:rPr lang="en-GB" sz="1000">
                          <a:effectLst/>
                        </a:rPr>
                        <a:t>Occupational Certificate: Manufacturing Workshop Assistant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000">
                          <a:effectLst/>
                        </a:rPr>
                        <a:t>Level 03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000">
                          <a:effectLst/>
                        </a:rPr>
                        <a:t>103018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000">
                          <a:effectLst/>
                        </a:rPr>
                        <a:t>58 </a:t>
                      </a:r>
                      <a:endParaRPr lang="en-GB"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4215062609"/>
                  </a:ext>
                </a:extLst>
              </a:tr>
              <a:tr h="648112">
                <a:tc>
                  <a:txBody>
                    <a:bodyPr/>
                    <a:lstStyle/>
                    <a:p>
                      <a:r>
                        <a:rPr lang="en-GB" sz="1000">
                          <a:effectLst/>
                        </a:rPr>
                        <a:t>Occupational Certificate: Production Process Machine Operator and Assembler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000">
                          <a:effectLst/>
                        </a:rPr>
                        <a:t>Level 03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000">
                          <a:effectLst/>
                        </a:rPr>
                        <a:t>102580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000" dirty="0">
                          <a:effectLst/>
                        </a:rPr>
                        <a:t>103 </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360326949"/>
                  </a:ext>
                </a:extLst>
              </a:tr>
              <a:tr h="432075">
                <a:tc>
                  <a:txBody>
                    <a:bodyPr/>
                    <a:lstStyle/>
                    <a:p>
                      <a:r>
                        <a:rPr lang="en-GB" sz="1000">
                          <a:effectLst/>
                        </a:rPr>
                        <a:t>Occupational Certificate: Production Supervisor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000">
                          <a:effectLst/>
                        </a:rPr>
                        <a:t>Level 05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000">
                          <a:effectLst/>
                        </a:rPr>
                        <a:t>115723 </a:t>
                      </a:r>
                      <a:endParaRPr lang="en-GB" sz="1200">
                        <a:effectLst/>
                        <a:latin typeface="Times New Roman" panose="02020603050405020304" pitchFamily="18" charset="0"/>
                        <a:ea typeface="Times New Roman" panose="02020603050405020304" pitchFamily="18" charset="0"/>
                      </a:endParaRPr>
                    </a:p>
                  </a:txBody>
                  <a:tcPr marL="68580" marR="68580" marT="0" marB="0"/>
                </a:tc>
                <a:tc>
                  <a:txBody>
                    <a:bodyPr/>
                    <a:lstStyle/>
                    <a:p>
                      <a:r>
                        <a:rPr lang="en-GB" sz="1000" dirty="0">
                          <a:effectLst/>
                        </a:rPr>
                        <a:t>216 </a:t>
                      </a:r>
                      <a:endParaRPr lang="en-GB"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971031147"/>
                  </a:ext>
                </a:extLst>
              </a:tr>
            </a:tbl>
          </a:graphicData>
        </a:graphic>
      </p:graphicFrame>
    </p:spTree>
    <p:extLst>
      <p:ext uri="{BB962C8B-B14F-4D97-AF65-F5344CB8AC3E}">
        <p14:creationId xmlns:p14="http://schemas.microsoft.com/office/powerpoint/2010/main" val="188338235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D3ACC99-2740-86F6-8013-F1A36FB17B60}"/>
            </a:ext>
          </a:extLst>
        </p:cNvPr>
        <p:cNvGrpSpPr/>
        <p:nvPr/>
      </p:nvGrpSpPr>
      <p:grpSpPr>
        <a:xfrm>
          <a:off x="0" y="0"/>
          <a:ext cx="0" cy="0"/>
          <a:chOff x="0" y="0"/>
          <a:chExt cx="0" cy="0"/>
        </a:xfrm>
      </p:grpSpPr>
      <p:sp>
        <p:nvSpPr>
          <p:cNvPr id="125" name="Rectangle 124">
            <a:extLst>
              <a:ext uri="{FF2B5EF4-FFF2-40B4-BE49-F238E27FC236}">
                <a16:creationId xmlns:a16="http://schemas.microsoft.com/office/drawing/2014/main" id="{C3896A03-3945-419A-B66B-4EE266EDD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 y="0"/>
            <a:ext cx="45719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A596513B-9681-BA05-9743-E70E3061FDEA}"/>
              </a:ext>
            </a:extLst>
          </p:cNvPr>
          <p:cNvSpPr txBox="1"/>
          <p:nvPr/>
        </p:nvSpPr>
        <p:spPr>
          <a:xfrm>
            <a:off x="871873" y="655782"/>
            <a:ext cx="3213314" cy="1480199"/>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3800" spc="-10">
                <a:solidFill>
                  <a:schemeClr val="bg1"/>
                </a:solidFill>
                <a:effectLst/>
                <a:latin typeface="+mj-lt"/>
                <a:ea typeface="+mj-ea"/>
                <a:cs typeface="+mj-cs"/>
              </a:rPr>
              <a:t>COURSES</a:t>
            </a:r>
            <a:r>
              <a:rPr lang="en-US" sz="3800">
                <a:solidFill>
                  <a:schemeClr val="bg1"/>
                </a:solidFill>
                <a:effectLst/>
                <a:latin typeface="+mj-lt"/>
                <a:ea typeface="+mj-ea"/>
                <a:cs typeface="+mj-cs"/>
              </a:rPr>
              <a:t> </a:t>
            </a:r>
            <a:endParaRPr lang="en-US" sz="3800">
              <a:solidFill>
                <a:schemeClr val="bg1"/>
              </a:solidFill>
              <a:latin typeface="+mj-lt"/>
              <a:ea typeface="+mj-ea"/>
              <a:cs typeface="+mj-cs"/>
            </a:endParaRPr>
          </a:p>
        </p:txBody>
      </p:sp>
      <p:sp>
        <p:nvSpPr>
          <p:cNvPr id="127" name="Rectangle 126">
            <a:extLst>
              <a:ext uri="{FF2B5EF4-FFF2-40B4-BE49-F238E27FC236}">
                <a16:creationId xmlns:a16="http://schemas.microsoft.com/office/drawing/2014/main" id="{B34F5AD2-EDBD-4BBD-A55C-EAFFD0C709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0" y="0"/>
            <a:ext cx="4571992"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6832F003-FCA6-4CFB-A2EA-308F3AA257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878" y="643465"/>
            <a:ext cx="3429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a:extLst>
              <a:ext uri="{FF2B5EF4-FFF2-40B4-BE49-F238E27FC236}">
                <a16:creationId xmlns:a16="http://schemas.microsoft.com/office/drawing/2014/main" id="{3D92AD0B-F8A1-4CFD-44A2-EFC9AB1FD707}"/>
              </a:ext>
            </a:extLst>
          </p:cNvPr>
          <p:cNvSpPr>
            <a:spLocks noGrp="1"/>
          </p:cNvSpPr>
          <p:nvPr>
            <p:ph type="sldNum" sz="quarter" idx="12"/>
          </p:nvPr>
        </p:nvSpPr>
        <p:spPr>
          <a:xfrm>
            <a:off x="120650" y="3246439"/>
            <a:ext cx="504718" cy="343768"/>
          </a:xfrm>
        </p:spPr>
        <p:txBody>
          <a:bodyPr vert="horz" lIns="91440" tIns="45720" rIns="91440" bIns="45720" rtlCol="0" anchor="ctr">
            <a:normAutofit/>
          </a:bodyPr>
          <a:lstStyle/>
          <a:p>
            <a:pPr algn="ctr">
              <a:spcAft>
                <a:spcPts val="600"/>
              </a:spcAft>
            </a:pPr>
            <a:fld id="{5BEB46A9-3985-4A68-94FC-41364C1C54A8}" type="slidenum">
              <a:rPr lang="en-US">
                <a:solidFill>
                  <a:schemeClr val="bg1"/>
                </a:solidFill>
              </a:rPr>
              <a:pPr algn="ctr">
                <a:spcAft>
                  <a:spcPts val="600"/>
                </a:spcAft>
              </a:pPr>
              <a:t>16</a:t>
            </a:fld>
            <a:endParaRPr lang="en-US">
              <a:solidFill>
                <a:schemeClr val="bg1"/>
              </a:solidFill>
            </a:endParaRPr>
          </a:p>
        </p:txBody>
      </p:sp>
      <p:pic>
        <p:nvPicPr>
          <p:cNvPr id="29" name="Image 3">
            <a:extLst>
              <a:ext uri="{FF2B5EF4-FFF2-40B4-BE49-F238E27FC236}">
                <a16:creationId xmlns:a16="http://schemas.microsoft.com/office/drawing/2014/main" id="{6F5444E6-A30A-D9BD-8E10-461C0DFB7B0D}"/>
              </a:ext>
            </a:extLst>
          </p:cNvPr>
          <p:cNvPicPr>
            <a:picLocks/>
          </p:cNvPicPr>
          <p:nvPr/>
        </p:nvPicPr>
        <p:blipFill>
          <a:blip r:embed="rId2" cstate="print"/>
          <a:stretch>
            <a:fillRect/>
          </a:stretch>
        </p:blipFill>
        <p:spPr>
          <a:xfrm>
            <a:off x="871874" y="2635730"/>
            <a:ext cx="3208108" cy="3208108"/>
          </a:xfrm>
          <a:prstGeom prst="rect">
            <a:avLst/>
          </a:prstGeom>
        </p:spPr>
      </p:pic>
      <p:sp>
        <p:nvSpPr>
          <p:cNvPr id="5" name="TextBox 4">
            <a:extLst>
              <a:ext uri="{FF2B5EF4-FFF2-40B4-BE49-F238E27FC236}">
                <a16:creationId xmlns:a16="http://schemas.microsoft.com/office/drawing/2014/main" id="{9F4BE7CC-3511-DE91-D6AC-9337287536BD}"/>
              </a:ext>
            </a:extLst>
          </p:cNvPr>
          <p:cNvSpPr txBox="1"/>
          <p:nvPr/>
        </p:nvSpPr>
        <p:spPr>
          <a:xfrm>
            <a:off x="4692626" y="789070"/>
            <a:ext cx="4205861" cy="3970318"/>
          </a:xfrm>
          <a:prstGeom prst="rect">
            <a:avLst/>
          </a:prstGeom>
          <a:noFill/>
        </p:spPr>
        <p:txBody>
          <a:bodyPr wrap="square">
            <a:spAutoFit/>
          </a:bodyPr>
          <a:lstStyle/>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Production Technology</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Production Management</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Manufacturing and Assembly Operations Supervision</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Automotive Components: Manufacturing and Assembly</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Mechanical Engineering: Fitting</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Manufacturing and Engineering</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National Certificate: Information Technology (Systems Development)</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Computer Programming</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E-Commerce design and Management</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Website design and Management</a:t>
            </a:r>
            <a:endParaRPr lang="en-GB" dirty="0">
              <a:solidFill>
                <a:srgbClr val="7030A1"/>
              </a:solidFill>
              <a:effectLst/>
              <a:latin typeface="Helvetica" pitchFamily="2" charset="0"/>
            </a:endParaRPr>
          </a:p>
        </p:txBody>
      </p:sp>
    </p:spTree>
    <p:extLst>
      <p:ext uri="{BB962C8B-B14F-4D97-AF65-F5344CB8AC3E}">
        <p14:creationId xmlns:p14="http://schemas.microsoft.com/office/powerpoint/2010/main" val="1286663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downLeft)">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E2136B9-785A-67A2-8868-965E02113B47}"/>
            </a:ext>
          </a:extLst>
        </p:cNvPr>
        <p:cNvGrpSpPr/>
        <p:nvPr/>
      </p:nvGrpSpPr>
      <p:grpSpPr>
        <a:xfrm>
          <a:off x="0" y="0"/>
          <a:ext cx="0" cy="0"/>
          <a:chOff x="0" y="0"/>
          <a:chExt cx="0" cy="0"/>
        </a:xfrm>
      </p:grpSpPr>
      <p:sp>
        <p:nvSpPr>
          <p:cNvPr id="125" name="Rectangle 124">
            <a:extLst>
              <a:ext uri="{FF2B5EF4-FFF2-40B4-BE49-F238E27FC236}">
                <a16:creationId xmlns:a16="http://schemas.microsoft.com/office/drawing/2014/main" id="{8873EED8-14D4-B11A-C317-9233B2DC3B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 y="0"/>
            <a:ext cx="45719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9C4E8C07-2165-29A3-4AAF-AF9A9CB1112B}"/>
              </a:ext>
            </a:extLst>
          </p:cNvPr>
          <p:cNvSpPr txBox="1"/>
          <p:nvPr/>
        </p:nvSpPr>
        <p:spPr>
          <a:xfrm>
            <a:off x="871873" y="655782"/>
            <a:ext cx="3213314" cy="1480199"/>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3800" spc="-10">
                <a:solidFill>
                  <a:schemeClr val="bg1"/>
                </a:solidFill>
                <a:effectLst/>
                <a:latin typeface="+mj-lt"/>
                <a:ea typeface="+mj-ea"/>
                <a:cs typeface="+mj-cs"/>
              </a:rPr>
              <a:t>COURSES</a:t>
            </a:r>
            <a:r>
              <a:rPr lang="en-US" sz="3800">
                <a:solidFill>
                  <a:schemeClr val="bg1"/>
                </a:solidFill>
                <a:effectLst/>
                <a:latin typeface="+mj-lt"/>
                <a:ea typeface="+mj-ea"/>
                <a:cs typeface="+mj-cs"/>
              </a:rPr>
              <a:t> </a:t>
            </a:r>
            <a:endParaRPr lang="en-US" sz="3800">
              <a:solidFill>
                <a:schemeClr val="bg1"/>
              </a:solidFill>
              <a:latin typeface="+mj-lt"/>
              <a:ea typeface="+mj-ea"/>
              <a:cs typeface="+mj-cs"/>
            </a:endParaRPr>
          </a:p>
        </p:txBody>
      </p:sp>
      <p:sp>
        <p:nvSpPr>
          <p:cNvPr id="127" name="Rectangle 126">
            <a:extLst>
              <a:ext uri="{FF2B5EF4-FFF2-40B4-BE49-F238E27FC236}">
                <a16:creationId xmlns:a16="http://schemas.microsoft.com/office/drawing/2014/main" id="{577BA460-2563-CEC8-F621-10F78BF281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0" y="0"/>
            <a:ext cx="4571992"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DDBD8E83-8CE1-7751-392A-6378697AFF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878" y="643465"/>
            <a:ext cx="3429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a:extLst>
              <a:ext uri="{FF2B5EF4-FFF2-40B4-BE49-F238E27FC236}">
                <a16:creationId xmlns:a16="http://schemas.microsoft.com/office/drawing/2014/main" id="{D1B8B919-7C19-FDFC-5BE4-01FD22D2FFB4}"/>
              </a:ext>
            </a:extLst>
          </p:cNvPr>
          <p:cNvSpPr>
            <a:spLocks noGrp="1"/>
          </p:cNvSpPr>
          <p:nvPr>
            <p:ph type="sldNum" sz="quarter" idx="12"/>
          </p:nvPr>
        </p:nvSpPr>
        <p:spPr>
          <a:xfrm>
            <a:off x="120650" y="3246439"/>
            <a:ext cx="504718" cy="343768"/>
          </a:xfrm>
        </p:spPr>
        <p:txBody>
          <a:bodyPr vert="horz" lIns="91440" tIns="45720" rIns="91440" bIns="45720" rtlCol="0" anchor="ctr">
            <a:normAutofit/>
          </a:bodyPr>
          <a:lstStyle/>
          <a:p>
            <a:pPr algn="ctr">
              <a:spcAft>
                <a:spcPts val="600"/>
              </a:spcAft>
            </a:pPr>
            <a:fld id="{5BEB46A9-3985-4A68-94FC-41364C1C54A8}" type="slidenum">
              <a:rPr lang="en-US">
                <a:solidFill>
                  <a:schemeClr val="bg1"/>
                </a:solidFill>
              </a:rPr>
              <a:pPr algn="ctr">
                <a:spcAft>
                  <a:spcPts val="600"/>
                </a:spcAft>
              </a:pPr>
              <a:t>17</a:t>
            </a:fld>
            <a:endParaRPr lang="en-US">
              <a:solidFill>
                <a:schemeClr val="bg1"/>
              </a:solidFill>
            </a:endParaRPr>
          </a:p>
        </p:txBody>
      </p:sp>
      <p:pic>
        <p:nvPicPr>
          <p:cNvPr id="29" name="Image 3">
            <a:extLst>
              <a:ext uri="{FF2B5EF4-FFF2-40B4-BE49-F238E27FC236}">
                <a16:creationId xmlns:a16="http://schemas.microsoft.com/office/drawing/2014/main" id="{C991ED65-0B65-FD52-A843-444E24A13EEA}"/>
              </a:ext>
            </a:extLst>
          </p:cNvPr>
          <p:cNvPicPr>
            <a:picLocks/>
          </p:cNvPicPr>
          <p:nvPr/>
        </p:nvPicPr>
        <p:blipFill>
          <a:blip r:embed="rId2" cstate="print"/>
          <a:stretch>
            <a:fillRect/>
          </a:stretch>
        </p:blipFill>
        <p:spPr>
          <a:xfrm>
            <a:off x="871874" y="2635730"/>
            <a:ext cx="3208108" cy="3208108"/>
          </a:xfrm>
          <a:prstGeom prst="rect">
            <a:avLst/>
          </a:prstGeom>
        </p:spPr>
      </p:pic>
      <p:sp>
        <p:nvSpPr>
          <p:cNvPr id="3" name="TextBox 2">
            <a:extLst>
              <a:ext uri="{FF2B5EF4-FFF2-40B4-BE49-F238E27FC236}">
                <a16:creationId xmlns:a16="http://schemas.microsoft.com/office/drawing/2014/main" id="{8BAA2107-27AF-BD13-35E8-F2A5A611BEBB}"/>
              </a:ext>
            </a:extLst>
          </p:cNvPr>
          <p:cNvSpPr txBox="1"/>
          <p:nvPr/>
        </p:nvSpPr>
        <p:spPr>
          <a:xfrm>
            <a:off x="4577308" y="325168"/>
            <a:ext cx="4572000" cy="6186309"/>
          </a:xfrm>
          <a:prstGeom prst="rect">
            <a:avLst/>
          </a:prstGeom>
          <a:noFill/>
        </p:spPr>
        <p:txBody>
          <a:bodyPr wrap="square">
            <a:spAutoFit/>
          </a:bodyPr>
          <a:lstStyle/>
          <a:p>
            <a:r>
              <a:rPr lang="en-GB" i="1" dirty="0">
                <a:solidFill>
                  <a:srgbClr val="7030A1"/>
                </a:solidFill>
                <a:effectLst/>
                <a:latin typeface="Helvetica" pitchFamily="2" charset="0"/>
              </a:rPr>
              <a:t>Welding</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Crane Training</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Forklift Training</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Stocktake</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Freight Storage</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Scaffolding</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Warehousing</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Spray Painting</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Logistics Management</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Locking Systems</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Public Administration</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Information Technology</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Business Computing</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Project Management</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Claims Management</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Health and Safety Management</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Hazard Identification and Risk Assessment (HIRA)</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Working-On-Heights</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Occupational Hygiene and Safety</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Occupational Health, Safety and Environment</a:t>
            </a:r>
            <a:endParaRPr lang="en-GB" dirty="0">
              <a:solidFill>
                <a:srgbClr val="7030A1"/>
              </a:solidFill>
              <a:effectLst/>
              <a:latin typeface="Helvetica" pitchFamily="2" charset="0"/>
            </a:endParaRPr>
          </a:p>
        </p:txBody>
      </p:sp>
    </p:spTree>
    <p:extLst>
      <p:ext uri="{BB962C8B-B14F-4D97-AF65-F5344CB8AC3E}">
        <p14:creationId xmlns:p14="http://schemas.microsoft.com/office/powerpoint/2010/main" val="2613122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1009A6D-1FF6-2783-72BC-B980BBBCFEBD}"/>
            </a:ext>
          </a:extLst>
        </p:cNvPr>
        <p:cNvGrpSpPr/>
        <p:nvPr/>
      </p:nvGrpSpPr>
      <p:grpSpPr>
        <a:xfrm>
          <a:off x="0" y="0"/>
          <a:ext cx="0" cy="0"/>
          <a:chOff x="0" y="0"/>
          <a:chExt cx="0" cy="0"/>
        </a:xfrm>
      </p:grpSpPr>
      <p:sp>
        <p:nvSpPr>
          <p:cNvPr id="125" name="Rectangle 124">
            <a:extLst>
              <a:ext uri="{FF2B5EF4-FFF2-40B4-BE49-F238E27FC236}">
                <a16:creationId xmlns:a16="http://schemas.microsoft.com/office/drawing/2014/main" id="{256CBDFF-1DEF-F78A-C60B-8278ED24C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 y="0"/>
            <a:ext cx="45719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0C0F8BF8-4A75-8F77-8406-703BFD54A869}"/>
              </a:ext>
            </a:extLst>
          </p:cNvPr>
          <p:cNvSpPr txBox="1"/>
          <p:nvPr/>
        </p:nvSpPr>
        <p:spPr>
          <a:xfrm>
            <a:off x="871873" y="655782"/>
            <a:ext cx="3213314" cy="1480199"/>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3800" spc="-10">
                <a:solidFill>
                  <a:schemeClr val="bg1"/>
                </a:solidFill>
                <a:effectLst/>
                <a:latin typeface="+mj-lt"/>
                <a:ea typeface="+mj-ea"/>
                <a:cs typeface="+mj-cs"/>
              </a:rPr>
              <a:t>COURSES</a:t>
            </a:r>
            <a:r>
              <a:rPr lang="en-US" sz="3800">
                <a:solidFill>
                  <a:schemeClr val="bg1"/>
                </a:solidFill>
                <a:effectLst/>
                <a:latin typeface="+mj-lt"/>
                <a:ea typeface="+mj-ea"/>
                <a:cs typeface="+mj-cs"/>
              </a:rPr>
              <a:t> </a:t>
            </a:r>
            <a:endParaRPr lang="en-US" sz="3800">
              <a:solidFill>
                <a:schemeClr val="bg1"/>
              </a:solidFill>
              <a:latin typeface="+mj-lt"/>
              <a:ea typeface="+mj-ea"/>
              <a:cs typeface="+mj-cs"/>
            </a:endParaRPr>
          </a:p>
        </p:txBody>
      </p:sp>
      <p:sp>
        <p:nvSpPr>
          <p:cNvPr id="127" name="Rectangle 126">
            <a:extLst>
              <a:ext uri="{FF2B5EF4-FFF2-40B4-BE49-F238E27FC236}">
                <a16:creationId xmlns:a16="http://schemas.microsoft.com/office/drawing/2014/main" id="{94982ACC-A818-DB7C-9A96-0A3FAF2EC1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0" y="0"/>
            <a:ext cx="4571992"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ED5F22B8-B44C-5BA8-6F92-392324E395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878" y="643465"/>
            <a:ext cx="3429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a:extLst>
              <a:ext uri="{FF2B5EF4-FFF2-40B4-BE49-F238E27FC236}">
                <a16:creationId xmlns:a16="http://schemas.microsoft.com/office/drawing/2014/main" id="{9ACED500-D3A1-CC38-B757-60B27A5C3B07}"/>
              </a:ext>
            </a:extLst>
          </p:cNvPr>
          <p:cNvSpPr>
            <a:spLocks noGrp="1"/>
          </p:cNvSpPr>
          <p:nvPr>
            <p:ph type="sldNum" sz="quarter" idx="12"/>
          </p:nvPr>
        </p:nvSpPr>
        <p:spPr>
          <a:xfrm>
            <a:off x="120650" y="3246439"/>
            <a:ext cx="504718" cy="343768"/>
          </a:xfrm>
        </p:spPr>
        <p:txBody>
          <a:bodyPr vert="horz" lIns="91440" tIns="45720" rIns="91440" bIns="45720" rtlCol="0" anchor="ctr">
            <a:normAutofit/>
          </a:bodyPr>
          <a:lstStyle/>
          <a:p>
            <a:pPr algn="ctr">
              <a:spcAft>
                <a:spcPts val="600"/>
              </a:spcAft>
            </a:pPr>
            <a:fld id="{5BEB46A9-3985-4A68-94FC-41364C1C54A8}" type="slidenum">
              <a:rPr lang="en-US">
                <a:solidFill>
                  <a:schemeClr val="bg1"/>
                </a:solidFill>
              </a:rPr>
              <a:pPr algn="ctr">
                <a:spcAft>
                  <a:spcPts val="600"/>
                </a:spcAft>
              </a:pPr>
              <a:t>18</a:t>
            </a:fld>
            <a:endParaRPr lang="en-US">
              <a:solidFill>
                <a:schemeClr val="bg1"/>
              </a:solidFill>
            </a:endParaRPr>
          </a:p>
        </p:txBody>
      </p:sp>
      <p:pic>
        <p:nvPicPr>
          <p:cNvPr id="29" name="Image 3">
            <a:extLst>
              <a:ext uri="{FF2B5EF4-FFF2-40B4-BE49-F238E27FC236}">
                <a16:creationId xmlns:a16="http://schemas.microsoft.com/office/drawing/2014/main" id="{0530A2FF-C7F4-E2A4-97CF-BBEA2E37B316}"/>
              </a:ext>
            </a:extLst>
          </p:cNvPr>
          <p:cNvPicPr>
            <a:picLocks/>
          </p:cNvPicPr>
          <p:nvPr/>
        </p:nvPicPr>
        <p:blipFill>
          <a:blip r:embed="rId2" cstate="print"/>
          <a:stretch>
            <a:fillRect/>
          </a:stretch>
        </p:blipFill>
        <p:spPr>
          <a:xfrm>
            <a:off x="871874" y="2635730"/>
            <a:ext cx="3208108" cy="3208108"/>
          </a:xfrm>
          <a:prstGeom prst="rect">
            <a:avLst/>
          </a:prstGeom>
        </p:spPr>
      </p:pic>
      <p:sp>
        <p:nvSpPr>
          <p:cNvPr id="3" name="TextBox 2">
            <a:extLst>
              <a:ext uri="{FF2B5EF4-FFF2-40B4-BE49-F238E27FC236}">
                <a16:creationId xmlns:a16="http://schemas.microsoft.com/office/drawing/2014/main" id="{EDC1C155-CB14-3781-76AF-2168F6084A2F}"/>
              </a:ext>
            </a:extLst>
          </p:cNvPr>
          <p:cNvSpPr txBox="1"/>
          <p:nvPr/>
        </p:nvSpPr>
        <p:spPr>
          <a:xfrm>
            <a:off x="4572000" y="1100463"/>
            <a:ext cx="4572000" cy="3139321"/>
          </a:xfrm>
          <a:prstGeom prst="rect">
            <a:avLst/>
          </a:prstGeom>
          <a:noFill/>
        </p:spPr>
        <p:txBody>
          <a:bodyPr wrap="square">
            <a:spAutoFit/>
          </a:bodyPr>
          <a:lstStyle/>
          <a:p>
            <a:r>
              <a:rPr lang="en-GB" i="1" dirty="0">
                <a:solidFill>
                  <a:srgbClr val="7030A1"/>
                </a:solidFill>
                <a:effectLst/>
                <a:latin typeface="Helvetica" pitchFamily="2" charset="0"/>
              </a:rPr>
              <a:t>First Aid</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Fire Fighting</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Safety Health and Environment Representative (SHE rep)</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Legal Liability</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OHS Act Compliance</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Compensation for Occupational Injuries and Diseases Act (COIDA) training</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Business Administration</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Book-Keeping</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Visionary Leadership</a:t>
            </a:r>
            <a:endParaRPr lang="en-GB" dirty="0">
              <a:solidFill>
                <a:srgbClr val="7030A1"/>
              </a:solidFill>
              <a:effectLst/>
              <a:latin typeface="Helvetica" pitchFamily="2" charset="0"/>
            </a:endParaRPr>
          </a:p>
        </p:txBody>
      </p:sp>
    </p:spTree>
    <p:extLst>
      <p:ext uri="{BB962C8B-B14F-4D97-AF65-F5344CB8AC3E}">
        <p14:creationId xmlns:p14="http://schemas.microsoft.com/office/powerpoint/2010/main" val="2979883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8C7A0E7-F045-A8B3-45E5-E837A3409F68}"/>
            </a:ext>
          </a:extLst>
        </p:cNvPr>
        <p:cNvGrpSpPr/>
        <p:nvPr/>
      </p:nvGrpSpPr>
      <p:grpSpPr>
        <a:xfrm>
          <a:off x="0" y="0"/>
          <a:ext cx="0" cy="0"/>
          <a:chOff x="0" y="0"/>
          <a:chExt cx="0" cy="0"/>
        </a:xfrm>
      </p:grpSpPr>
      <p:sp>
        <p:nvSpPr>
          <p:cNvPr id="125" name="Rectangle 124">
            <a:extLst>
              <a:ext uri="{FF2B5EF4-FFF2-40B4-BE49-F238E27FC236}">
                <a16:creationId xmlns:a16="http://schemas.microsoft.com/office/drawing/2014/main" id="{8D6DBC3B-6022-2A6A-7652-0402B8B1A3D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 y="0"/>
            <a:ext cx="45719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9DDE9441-FA44-7841-4F59-6BE7BB738FD8}"/>
              </a:ext>
            </a:extLst>
          </p:cNvPr>
          <p:cNvSpPr txBox="1"/>
          <p:nvPr/>
        </p:nvSpPr>
        <p:spPr>
          <a:xfrm>
            <a:off x="871873" y="655782"/>
            <a:ext cx="3213314" cy="1480199"/>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3800" spc="-10">
                <a:solidFill>
                  <a:schemeClr val="bg1"/>
                </a:solidFill>
                <a:effectLst/>
                <a:latin typeface="+mj-lt"/>
                <a:ea typeface="+mj-ea"/>
                <a:cs typeface="+mj-cs"/>
              </a:rPr>
              <a:t>COURSES</a:t>
            </a:r>
            <a:r>
              <a:rPr lang="en-US" sz="3800">
                <a:solidFill>
                  <a:schemeClr val="bg1"/>
                </a:solidFill>
                <a:effectLst/>
                <a:latin typeface="+mj-lt"/>
                <a:ea typeface="+mj-ea"/>
                <a:cs typeface="+mj-cs"/>
              </a:rPr>
              <a:t> </a:t>
            </a:r>
            <a:endParaRPr lang="en-US" sz="3800">
              <a:solidFill>
                <a:schemeClr val="bg1"/>
              </a:solidFill>
              <a:latin typeface="+mj-lt"/>
              <a:ea typeface="+mj-ea"/>
              <a:cs typeface="+mj-cs"/>
            </a:endParaRPr>
          </a:p>
        </p:txBody>
      </p:sp>
      <p:sp>
        <p:nvSpPr>
          <p:cNvPr id="127" name="Rectangle 126">
            <a:extLst>
              <a:ext uri="{FF2B5EF4-FFF2-40B4-BE49-F238E27FC236}">
                <a16:creationId xmlns:a16="http://schemas.microsoft.com/office/drawing/2014/main" id="{7B373D18-E0CF-19DE-7F28-1207808D1F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0" y="0"/>
            <a:ext cx="4571992"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0C4C0E2F-DFF0-69D9-E9EA-B47204A816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878" y="643465"/>
            <a:ext cx="3429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a:extLst>
              <a:ext uri="{FF2B5EF4-FFF2-40B4-BE49-F238E27FC236}">
                <a16:creationId xmlns:a16="http://schemas.microsoft.com/office/drawing/2014/main" id="{68F12A66-C95B-860C-41A5-9966DD0683EF}"/>
              </a:ext>
            </a:extLst>
          </p:cNvPr>
          <p:cNvSpPr>
            <a:spLocks noGrp="1"/>
          </p:cNvSpPr>
          <p:nvPr>
            <p:ph type="sldNum" sz="quarter" idx="12"/>
          </p:nvPr>
        </p:nvSpPr>
        <p:spPr>
          <a:xfrm>
            <a:off x="120650" y="3246439"/>
            <a:ext cx="504718" cy="343768"/>
          </a:xfrm>
        </p:spPr>
        <p:txBody>
          <a:bodyPr vert="horz" lIns="91440" tIns="45720" rIns="91440" bIns="45720" rtlCol="0" anchor="ctr">
            <a:normAutofit/>
          </a:bodyPr>
          <a:lstStyle/>
          <a:p>
            <a:pPr algn="ctr">
              <a:spcAft>
                <a:spcPts val="600"/>
              </a:spcAft>
            </a:pPr>
            <a:fld id="{5BEB46A9-3985-4A68-94FC-41364C1C54A8}" type="slidenum">
              <a:rPr lang="en-US">
                <a:solidFill>
                  <a:schemeClr val="bg1"/>
                </a:solidFill>
              </a:rPr>
              <a:pPr algn="ctr">
                <a:spcAft>
                  <a:spcPts val="600"/>
                </a:spcAft>
              </a:pPr>
              <a:t>19</a:t>
            </a:fld>
            <a:endParaRPr lang="en-US">
              <a:solidFill>
                <a:schemeClr val="bg1"/>
              </a:solidFill>
            </a:endParaRPr>
          </a:p>
        </p:txBody>
      </p:sp>
      <p:pic>
        <p:nvPicPr>
          <p:cNvPr id="29" name="Image 3">
            <a:extLst>
              <a:ext uri="{FF2B5EF4-FFF2-40B4-BE49-F238E27FC236}">
                <a16:creationId xmlns:a16="http://schemas.microsoft.com/office/drawing/2014/main" id="{EA03CD32-C8DA-E384-7E86-EA7C1D433E9C}"/>
              </a:ext>
            </a:extLst>
          </p:cNvPr>
          <p:cNvPicPr>
            <a:picLocks/>
          </p:cNvPicPr>
          <p:nvPr/>
        </p:nvPicPr>
        <p:blipFill>
          <a:blip r:embed="rId2" cstate="print"/>
          <a:stretch>
            <a:fillRect/>
          </a:stretch>
        </p:blipFill>
        <p:spPr>
          <a:xfrm>
            <a:off x="871874" y="2635730"/>
            <a:ext cx="3208108" cy="3208108"/>
          </a:xfrm>
          <a:prstGeom prst="rect">
            <a:avLst/>
          </a:prstGeom>
        </p:spPr>
      </p:pic>
      <p:sp>
        <p:nvSpPr>
          <p:cNvPr id="3" name="TextBox 2">
            <a:extLst>
              <a:ext uri="{FF2B5EF4-FFF2-40B4-BE49-F238E27FC236}">
                <a16:creationId xmlns:a16="http://schemas.microsoft.com/office/drawing/2014/main" id="{B7E8B2D4-AE5E-920B-51D9-258D8DE7666C}"/>
              </a:ext>
            </a:extLst>
          </p:cNvPr>
          <p:cNvSpPr txBox="1"/>
          <p:nvPr/>
        </p:nvSpPr>
        <p:spPr>
          <a:xfrm>
            <a:off x="4711255" y="325168"/>
            <a:ext cx="4572000" cy="6186309"/>
          </a:xfrm>
          <a:prstGeom prst="rect">
            <a:avLst/>
          </a:prstGeom>
          <a:noFill/>
        </p:spPr>
        <p:txBody>
          <a:bodyPr wrap="square">
            <a:spAutoFit/>
          </a:bodyPr>
          <a:lstStyle/>
          <a:p>
            <a:r>
              <a:rPr lang="en-GB" i="1" dirty="0">
                <a:solidFill>
                  <a:srgbClr val="7030A1"/>
                </a:solidFill>
                <a:effectLst/>
                <a:latin typeface="Helvetica" pitchFamily="2" charset="0"/>
              </a:rPr>
              <a:t>Talent Management</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Conflict Management</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Coaching</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Change Management</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Work Readiness</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Diversity Management</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Recruitment</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Contract Management</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Self-Motivation</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Stress Management</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Everyday Life Skills</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Team Building</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Supply Chain Management</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Presentation Skills</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Human Resource Practices</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Emotional Intelligence</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Customer Service Best Practices</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Diversity Management</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Communications</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Risk Management</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Budgeting</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Quality Control</a:t>
            </a:r>
            <a:endParaRPr lang="en-GB" dirty="0">
              <a:solidFill>
                <a:srgbClr val="7030A1"/>
              </a:solidFill>
              <a:effectLst/>
              <a:latin typeface="Helvetica" pitchFamily="2" charset="0"/>
            </a:endParaRPr>
          </a:p>
        </p:txBody>
      </p:sp>
    </p:spTree>
    <p:extLst>
      <p:ext uri="{BB962C8B-B14F-4D97-AF65-F5344CB8AC3E}">
        <p14:creationId xmlns:p14="http://schemas.microsoft.com/office/powerpoint/2010/main" val="38271839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D5EFEE9-92FE-3E3C-EB3F-439E29078961}"/>
            </a:ext>
          </a:extLst>
        </p:cNvPr>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424F8209-23AE-81CD-E939-79BC3C4012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a:extLst>
              <a:ext uri="{FF2B5EF4-FFF2-40B4-BE49-F238E27FC236}">
                <a16:creationId xmlns:a16="http://schemas.microsoft.com/office/drawing/2014/main" id="{0D10154D-102D-BB82-11C1-8BB70FB7BD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0C40B6DC-A565-B025-F5AE-7802068F2F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a:extLst>
              <a:ext uri="{FF2B5EF4-FFF2-40B4-BE49-F238E27FC236}">
                <a16:creationId xmlns:a16="http://schemas.microsoft.com/office/drawing/2014/main" id="{774CA1E3-7E90-1164-1A46-0D531495B95C}"/>
              </a:ext>
            </a:extLst>
          </p:cNvPr>
          <p:cNvSpPr>
            <a:spLocks noGrp="1"/>
          </p:cNvSpPr>
          <p:nvPr>
            <p:ph type="sldNum" sz="quarter" idx="12"/>
          </p:nvPr>
        </p:nvSpPr>
        <p:spPr>
          <a:xfrm>
            <a:off x="7262622" y="4892040"/>
            <a:ext cx="1255014" cy="1005840"/>
          </a:xfrm>
        </p:spPr>
        <p:txBody>
          <a:bodyPr vert="horz" lIns="91440" tIns="45720" rIns="91440" bIns="45720" rtlCol="0" anchor="ctr">
            <a:normAutofit/>
          </a:bodyPr>
          <a:lstStyle/>
          <a:p>
            <a:pPr>
              <a:spcAft>
                <a:spcPts val="600"/>
              </a:spcAft>
            </a:pPr>
            <a:fld id="{5BEB46A9-3985-4A68-94FC-41364C1C54A8}" type="slidenum">
              <a:rPr lang="en-US" sz="5700">
                <a:solidFill>
                  <a:srgbClr val="FFFFFF"/>
                </a:solidFill>
              </a:rPr>
              <a:pPr>
                <a:spcAft>
                  <a:spcPts val="600"/>
                </a:spcAft>
              </a:pPr>
              <a:t>2</a:t>
            </a:fld>
            <a:endParaRPr lang="en-US" sz="5700">
              <a:solidFill>
                <a:srgbClr val="FFFFFF"/>
              </a:solidFill>
            </a:endParaRPr>
          </a:p>
        </p:txBody>
      </p:sp>
      <p:pic>
        <p:nvPicPr>
          <p:cNvPr id="29" name="Image 3">
            <a:extLst>
              <a:ext uri="{FF2B5EF4-FFF2-40B4-BE49-F238E27FC236}">
                <a16:creationId xmlns:a16="http://schemas.microsoft.com/office/drawing/2014/main" id="{8AAF0909-A506-B8F3-6876-878F393190B4}"/>
              </a:ext>
            </a:extLst>
          </p:cNvPr>
          <p:cNvPicPr>
            <a:picLocks/>
          </p:cNvPicPr>
          <p:nvPr/>
        </p:nvPicPr>
        <p:blipFill>
          <a:blip r:embed="rId2" cstate="email">
            <a:extLst>
              <a:ext uri="{28A0092B-C50C-407E-A947-70E740481C1C}">
                <a14:useLocalDpi xmlns:a14="http://schemas.microsoft.com/office/drawing/2010/main"/>
              </a:ext>
            </a:extLst>
          </a:blip>
          <a:stretch>
            <a:fillRect/>
          </a:stretch>
        </p:blipFill>
        <p:spPr>
          <a:xfrm>
            <a:off x="6300192" y="6037380"/>
            <a:ext cx="495300" cy="431800"/>
          </a:xfrm>
          <a:prstGeom prst="rect">
            <a:avLst/>
          </a:prstGeom>
        </p:spPr>
      </p:pic>
      <p:pic>
        <p:nvPicPr>
          <p:cNvPr id="31" name="Image 1">
            <a:extLst>
              <a:ext uri="{FF2B5EF4-FFF2-40B4-BE49-F238E27FC236}">
                <a16:creationId xmlns:a16="http://schemas.microsoft.com/office/drawing/2014/main" id="{246E7385-B439-E3A4-1F94-3DB2AF71995D}"/>
              </a:ext>
            </a:extLst>
          </p:cNvPr>
          <p:cNvPicPr>
            <a:picLocks/>
          </p:cNvPicPr>
          <p:nvPr/>
        </p:nvPicPr>
        <p:blipFill>
          <a:blip r:embed="rId3" cstate="email">
            <a:extLst>
              <a:ext uri="{28A0092B-C50C-407E-A947-70E740481C1C}">
                <a14:useLocalDpi xmlns:a14="http://schemas.microsoft.com/office/drawing/2010/main"/>
              </a:ext>
            </a:extLst>
          </a:blip>
          <a:stretch>
            <a:fillRect/>
          </a:stretch>
        </p:blipFill>
        <p:spPr>
          <a:xfrm>
            <a:off x="6869420" y="6094530"/>
            <a:ext cx="1790700" cy="323850"/>
          </a:xfrm>
          <a:prstGeom prst="rect">
            <a:avLst/>
          </a:prstGeom>
        </p:spPr>
      </p:pic>
      <p:graphicFrame>
        <p:nvGraphicFramePr>
          <p:cNvPr id="2" name="Table 1">
            <a:extLst>
              <a:ext uri="{FF2B5EF4-FFF2-40B4-BE49-F238E27FC236}">
                <a16:creationId xmlns:a16="http://schemas.microsoft.com/office/drawing/2014/main" id="{621FA675-CA1F-4061-E5D2-1C1A20A1B585}"/>
              </a:ext>
            </a:extLst>
          </p:cNvPr>
          <p:cNvGraphicFramePr>
            <a:graphicFrameLocks noGrp="1"/>
          </p:cNvGraphicFramePr>
          <p:nvPr>
            <p:extLst>
              <p:ext uri="{D42A27DB-BD31-4B8C-83A1-F6EECF244321}">
                <p14:modId xmlns:p14="http://schemas.microsoft.com/office/powerpoint/2010/main" val="852706560"/>
              </p:ext>
            </p:extLst>
          </p:nvPr>
        </p:nvGraphicFramePr>
        <p:xfrm>
          <a:off x="550005" y="556188"/>
          <a:ext cx="7190348" cy="5616225"/>
        </p:xfrm>
        <a:graphic>
          <a:graphicData uri="http://schemas.openxmlformats.org/drawingml/2006/table">
            <a:tbl>
              <a:tblPr firstRow="1" firstCol="1" lastRow="1" lastCol="1" bandRow="1" bandCol="1">
                <a:tableStyleId>{5C22544A-7EE6-4342-B048-85BDC9FD1C3A}</a:tableStyleId>
              </a:tblPr>
              <a:tblGrid>
                <a:gridCol w="2669426">
                  <a:extLst>
                    <a:ext uri="{9D8B030D-6E8A-4147-A177-3AD203B41FA5}">
                      <a16:colId xmlns:a16="http://schemas.microsoft.com/office/drawing/2014/main" val="1818794434"/>
                    </a:ext>
                  </a:extLst>
                </a:gridCol>
                <a:gridCol w="4520922">
                  <a:extLst>
                    <a:ext uri="{9D8B030D-6E8A-4147-A177-3AD203B41FA5}">
                      <a16:colId xmlns:a16="http://schemas.microsoft.com/office/drawing/2014/main" val="514830384"/>
                    </a:ext>
                  </a:extLst>
                </a:gridCol>
              </a:tblGrid>
              <a:tr h="619506">
                <a:tc gridSpan="2">
                  <a:txBody>
                    <a:bodyPr/>
                    <a:lstStyle/>
                    <a:p>
                      <a:pPr marR="165100" algn="l">
                        <a:spcAft>
                          <a:spcPts val="0"/>
                        </a:spcAft>
                      </a:pPr>
                      <a:r>
                        <a:rPr lang="en-GB" sz="1400">
                          <a:solidFill>
                            <a:srgbClr val="7030A0"/>
                          </a:solidFill>
                          <a:effectLst/>
                        </a:rPr>
                        <a:t> </a:t>
                      </a:r>
                      <a:endParaRPr lang="en-GB" sz="1400">
                        <a:solidFill>
                          <a:srgbClr val="7030A0"/>
                        </a:solidFill>
                        <a:effectLst/>
                        <a:latin typeface="Arial" panose="020B0604020202020204" pitchFamily="34" charset="0"/>
                        <a:ea typeface="Arial" panose="020B0604020202020204" pitchFamily="34" charset="0"/>
                      </a:endParaRPr>
                    </a:p>
                  </a:txBody>
                  <a:tcPr marL="68580" marR="68580" marT="0" marB="0">
                    <a:noFill/>
                  </a:tcPr>
                </a:tc>
                <a:tc hMerge="1">
                  <a:txBody>
                    <a:bodyPr/>
                    <a:lstStyle/>
                    <a:p>
                      <a:endParaRPr lang="en-US"/>
                    </a:p>
                  </a:txBody>
                  <a:tcPr/>
                </a:tc>
                <a:extLst>
                  <a:ext uri="{0D108BD9-81ED-4DB2-BD59-A6C34878D82A}">
                    <a16:rowId xmlns:a16="http://schemas.microsoft.com/office/drawing/2014/main" val="2920141395"/>
                  </a:ext>
                </a:extLst>
              </a:tr>
              <a:tr h="875127">
                <a:tc>
                  <a:txBody>
                    <a:bodyPr/>
                    <a:lstStyle/>
                    <a:p>
                      <a:pPr marR="165100" algn="l">
                        <a:spcBef>
                          <a:spcPts val="285"/>
                        </a:spcBef>
                        <a:spcAft>
                          <a:spcPts val="0"/>
                        </a:spcAft>
                      </a:pPr>
                      <a:r>
                        <a:rPr lang="en-GB" sz="1400" dirty="0">
                          <a:solidFill>
                            <a:srgbClr val="7030A0"/>
                          </a:solidFill>
                          <a:effectLst/>
                        </a:rPr>
                        <a:t>Physical Address</a:t>
                      </a:r>
                      <a:endParaRPr lang="en-GB" sz="1400" dirty="0">
                        <a:solidFill>
                          <a:srgbClr val="7030A0"/>
                        </a:solidFill>
                        <a:effectLst/>
                        <a:latin typeface="Arial" panose="020B0604020202020204" pitchFamily="34" charset="0"/>
                        <a:ea typeface="Arial" panose="020B0604020202020204" pitchFamily="34" charset="0"/>
                      </a:endParaRPr>
                    </a:p>
                  </a:txBody>
                  <a:tcPr marL="68580" marR="68580" marT="0" marB="0">
                    <a:noFill/>
                  </a:tcPr>
                </a:tc>
                <a:tc>
                  <a:txBody>
                    <a:bodyPr/>
                    <a:lstStyle/>
                    <a:p>
                      <a:pPr marR="165100" algn="l">
                        <a:spcAft>
                          <a:spcPts val="0"/>
                        </a:spcAft>
                      </a:pPr>
                      <a:r>
                        <a:rPr lang="en-GB" sz="1400" dirty="0">
                          <a:solidFill>
                            <a:srgbClr val="7030A0"/>
                          </a:solidFill>
                          <a:effectLst/>
                        </a:rPr>
                        <a:t>Etna’s House, 466 </a:t>
                      </a:r>
                      <a:r>
                        <a:rPr lang="en-GB" sz="1400" dirty="0" err="1">
                          <a:solidFill>
                            <a:srgbClr val="7030A0"/>
                          </a:solidFill>
                          <a:effectLst/>
                        </a:rPr>
                        <a:t>Agricura</a:t>
                      </a:r>
                      <a:r>
                        <a:rPr lang="en-GB" sz="1400" dirty="0">
                          <a:solidFill>
                            <a:srgbClr val="7030A0"/>
                          </a:solidFill>
                          <a:effectLst/>
                        </a:rPr>
                        <a:t> Road, </a:t>
                      </a:r>
                    </a:p>
                    <a:p>
                      <a:pPr marR="165100" algn="l">
                        <a:spcAft>
                          <a:spcPts val="0"/>
                        </a:spcAft>
                      </a:pPr>
                      <a:r>
                        <a:rPr lang="en-GB" sz="1400" dirty="0">
                          <a:solidFill>
                            <a:srgbClr val="7030A0"/>
                          </a:solidFill>
                          <a:effectLst/>
                        </a:rPr>
                        <a:t>Silverton Industrial, Pretoria</a:t>
                      </a:r>
                    </a:p>
                    <a:p>
                      <a:pPr marR="165100" algn="l">
                        <a:spcBef>
                          <a:spcPts val="535"/>
                        </a:spcBef>
                        <a:spcAft>
                          <a:spcPts val="0"/>
                        </a:spcAft>
                      </a:pPr>
                      <a:r>
                        <a:rPr lang="en-GB" sz="1400" dirty="0">
                          <a:solidFill>
                            <a:srgbClr val="7030A0"/>
                          </a:solidFill>
                          <a:effectLst/>
                        </a:rPr>
                        <a:t> </a:t>
                      </a:r>
                      <a:endParaRPr lang="en-GB" sz="1400" dirty="0">
                        <a:solidFill>
                          <a:srgbClr val="7030A0"/>
                        </a:solidFill>
                        <a:effectLst/>
                        <a:latin typeface="Arial" panose="020B0604020202020204" pitchFamily="34" charset="0"/>
                        <a:ea typeface="Arial" panose="020B0604020202020204" pitchFamily="34" charset="0"/>
                      </a:endParaRPr>
                    </a:p>
                  </a:txBody>
                  <a:tcPr marL="68580" marR="68580" marT="0" marB="0">
                    <a:noFill/>
                  </a:tcPr>
                </a:tc>
                <a:extLst>
                  <a:ext uri="{0D108BD9-81ED-4DB2-BD59-A6C34878D82A}">
                    <a16:rowId xmlns:a16="http://schemas.microsoft.com/office/drawing/2014/main" val="3948086225"/>
                  </a:ext>
                </a:extLst>
              </a:tr>
              <a:tr h="399922">
                <a:tc>
                  <a:txBody>
                    <a:bodyPr/>
                    <a:lstStyle/>
                    <a:p>
                      <a:pPr marR="165100" algn="l">
                        <a:spcBef>
                          <a:spcPts val="340"/>
                        </a:spcBef>
                        <a:spcAft>
                          <a:spcPts val="0"/>
                        </a:spcAft>
                      </a:pPr>
                      <a:r>
                        <a:rPr lang="en-GB" sz="1400" dirty="0">
                          <a:solidFill>
                            <a:srgbClr val="7030A0"/>
                          </a:solidFill>
                          <a:effectLst/>
                        </a:rPr>
                        <a:t>Email Address</a:t>
                      </a:r>
                      <a:endParaRPr lang="en-GB" sz="1400" dirty="0">
                        <a:solidFill>
                          <a:srgbClr val="7030A0"/>
                        </a:solidFill>
                        <a:effectLst/>
                        <a:latin typeface="Arial" panose="020B0604020202020204" pitchFamily="34" charset="0"/>
                        <a:ea typeface="Arial" panose="020B0604020202020204" pitchFamily="34" charset="0"/>
                      </a:endParaRPr>
                    </a:p>
                  </a:txBody>
                  <a:tcPr marL="68580" marR="68580" marT="0" marB="0">
                    <a:noFill/>
                  </a:tcPr>
                </a:tc>
                <a:tc>
                  <a:txBody>
                    <a:bodyPr/>
                    <a:lstStyle/>
                    <a:p>
                      <a:pPr marR="165100" algn="l">
                        <a:spcBef>
                          <a:spcPts val="340"/>
                        </a:spcBef>
                        <a:spcAft>
                          <a:spcPts val="0"/>
                        </a:spcAft>
                      </a:pPr>
                      <a:r>
                        <a:rPr lang="en-GB" sz="1400" u="sng">
                          <a:solidFill>
                            <a:srgbClr val="0000FF"/>
                          </a:solidFill>
                          <a:effectLst/>
                          <a:hlinkClick r:id="rId4">
                            <a:extLst>
                              <a:ext uri="{A12FA001-AC4F-418D-AE19-62706E023703}">
                                <ahyp:hlinkClr xmlns:ahyp="http://schemas.microsoft.com/office/drawing/2018/hyperlinkcolor" val="tx"/>
                              </a:ext>
                            </a:extLst>
                          </a:hlinkClick>
                        </a:rPr>
                        <a:t>info@peuneo.co.za</a:t>
                      </a:r>
                      <a:r>
                        <a:rPr lang="en-GB" sz="1400" u="none" strike="noStrike">
                          <a:solidFill>
                            <a:srgbClr val="7030A0"/>
                          </a:solidFill>
                          <a:effectLst/>
                          <a:hlinkClick r:id="rId4">
                            <a:extLst>
                              <a:ext uri="{A12FA001-AC4F-418D-AE19-62706E023703}">
                                <ahyp:hlinkClr xmlns:ahyp="http://schemas.microsoft.com/office/drawing/2018/hyperlinkcolor" val="tx"/>
                              </a:ext>
                            </a:extLst>
                          </a:hlinkClick>
                        </a:rPr>
                        <a:t> </a:t>
                      </a:r>
                      <a:r>
                        <a:rPr lang="en-GB" sz="1400">
                          <a:solidFill>
                            <a:srgbClr val="7030A0"/>
                          </a:solidFill>
                          <a:effectLst/>
                        </a:rPr>
                        <a:t>| PeuNeo</a:t>
                      </a:r>
                      <a:endParaRPr lang="en-GB" sz="1400">
                        <a:solidFill>
                          <a:srgbClr val="7030A0"/>
                        </a:solidFill>
                        <a:effectLst/>
                        <a:latin typeface="Arial" panose="020B0604020202020204" pitchFamily="34" charset="0"/>
                        <a:ea typeface="Arial" panose="020B0604020202020204" pitchFamily="34" charset="0"/>
                      </a:endParaRPr>
                    </a:p>
                  </a:txBody>
                  <a:tcPr marL="68580" marR="68580" marT="0" marB="0">
                    <a:noFill/>
                  </a:tcPr>
                </a:tc>
                <a:extLst>
                  <a:ext uri="{0D108BD9-81ED-4DB2-BD59-A6C34878D82A}">
                    <a16:rowId xmlns:a16="http://schemas.microsoft.com/office/drawing/2014/main" val="3088778953"/>
                  </a:ext>
                </a:extLst>
              </a:tr>
              <a:tr h="435429">
                <a:tc>
                  <a:txBody>
                    <a:bodyPr/>
                    <a:lstStyle/>
                    <a:p>
                      <a:pPr marR="165100" algn="l">
                        <a:spcBef>
                          <a:spcPts val="260"/>
                        </a:spcBef>
                        <a:spcAft>
                          <a:spcPts val="0"/>
                        </a:spcAft>
                      </a:pPr>
                      <a:r>
                        <a:rPr lang="en-GB" sz="1400">
                          <a:solidFill>
                            <a:srgbClr val="7030A0"/>
                          </a:solidFill>
                          <a:effectLst/>
                        </a:rPr>
                        <a:t>Website</a:t>
                      </a:r>
                      <a:endParaRPr lang="en-GB" sz="1400">
                        <a:solidFill>
                          <a:srgbClr val="7030A0"/>
                        </a:solidFill>
                        <a:effectLst/>
                        <a:latin typeface="Arial" panose="020B0604020202020204" pitchFamily="34" charset="0"/>
                        <a:ea typeface="Arial" panose="020B0604020202020204" pitchFamily="34" charset="0"/>
                      </a:endParaRPr>
                    </a:p>
                  </a:txBody>
                  <a:tcPr marL="68580" marR="68580" marT="0" marB="0">
                    <a:noFill/>
                  </a:tcPr>
                </a:tc>
                <a:tc>
                  <a:txBody>
                    <a:bodyPr/>
                    <a:lstStyle/>
                    <a:p>
                      <a:pPr marR="165100" algn="l">
                        <a:spcBef>
                          <a:spcPts val="260"/>
                        </a:spcBef>
                        <a:spcAft>
                          <a:spcPts val="0"/>
                        </a:spcAft>
                      </a:pPr>
                      <a:r>
                        <a:rPr lang="en-GB" sz="1400" u="sng">
                          <a:solidFill>
                            <a:srgbClr val="7030A0"/>
                          </a:solidFill>
                          <a:effectLst/>
                          <a:hlinkClick r:id="rId5">
                            <a:extLst>
                              <a:ext uri="{A12FA001-AC4F-418D-AE19-62706E023703}">
                                <ahyp:hlinkClr xmlns:ahyp="http://schemas.microsoft.com/office/drawing/2018/hyperlinkcolor" val="tx"/>
                              </a:ext>
                            </a:extLst>
                          </a:hlinkClick>
                        </a:rPr>
                        <a:t>www.peuneo.co.za</a:t>
                      </a:r>
                      <a:endParaRPr lang="en-GB" sz="1400">
                        <a:solidFill>
                          <a:srgbClr val="7030A0"/>
                        </a:solidFill>
                        <a:effectLst/>
                        <a:latin typeface="Arial" panose="020B0604020202020204" pitchFamily="34" charset="0"/>
                        <a:ea typeface="Arial" panose="020B0604020202020204" pitchFamily="34" charset="0"/>
                      </a:endParaRPr>
                    </a:p>
                  </a:txBody>
                  <a:tcPr marL="68580" marR="68580" marT="0" marB="0">
                    <a:noFill/>
                  </a:tcPr>
                </a:tc>
                <a:extLst>
                  <a:ext uri="{0D108BD9-81ED-4DB2-BD59-A6C34878D82A}">
                    <a16:rowId xmlns:a16="http://schemas.microsoft.com/office/drawing/2014/main" val="2369507247"/>
                  </a:ext>
                </a:extLst>
              </a:tr>
              <a:tr h="470937">
                <a:tc>
                  <a:txBody>
                    <a:bodyPr/>
                    <a:lstStyle/>
                    <a:p>
                      <a:pPr marR="165100" algn="l">
                        <a:spcBef>
                          <a:spcPts val="270"/>
                        </a:spcBef>
                        <a:spcAft>
                          <a:spcPts val="0"/>
                        </a:spcAft>
                      </a:pPr>
                      <a:r>
                        <a:rPr lang="en-GB" sz="1400">
                          <a:solidFill>
                            <a:srgbClr val="7030A0"/>
                          </a:solidFill>
                          <a:effectLst/>
                        </a:rPr>
                        <a:t>Contact Person</a:t>
                      </a:r>
                      <a:endParaRPr lang="en-GB" sz="1400">
                        <a:solidFill>
                          <a:srgbClr val="7030A0"/>
                        </a:solidFill>
                        <a:effectLst/>
                        <a:latin typeface="Arial" panose="020B0604020202020204" pitchFamily="34" charset="0"/>
                        <a:ea typeface="Arial" panose="020B0604020202020204" pitchFamily="34" charset="0"/>
                      </a:endParaRPr>
                    </a:p>
                  </a:txBody>
                  <a:tcPr marL="68580" marR="68580" marT="0" marB="0">
                    <a:noFill/>
                  </a:tcPr>
                </a:tc>
                <a:tc>
                  <a:txBody>
                    <a:bodyPr/>
                    <a:lstStyle/>
                    <a:p>
                      <a:pPr marR="165100" algn="l">
                        <a:spcBef>
                          <a:spcPts val="1035"/>
                        </a:spcBef>
                        <a:spcAft>
                          <a:spcPts val="0"/>
                        </a:spcAft>
                      </a:pPr>
                      <a:r>
                        <a:rPr lang="en-GB" sz="1400" u="sng">
                          <a:solidFill>
                            <a:srgbClr val="7030A0"/>
                          </a:solidFill>
                          <a:effectLst/>
                          <a:hlinkClick r:id="rId6">
                            <a:extLst>
                              <a:ext uri="{A12FA001-AC4F-418D-AE19-62706E023703}">
                                <ahyp:hlinkClr xmlns:ahyp="http://schemas.microsoft.com/office/drawing/2018/hyperlinkcolor" val="tx"/>
                              </a:ext>
                            </a:extLst>
                          </a:hlinkClick>
                        </a:rPr>
                        <a:t>md@peuneo.co.za</a:t>
                      </a:r>
                      <a:r>
                        <a:rPr lang="en-GB" sz="1400">
                          <a:solidFill>
                            <a:srgbClr val="7030A0"/>
                          </a:solidFill>
                          <a:effectLst/>
                        </a:rPr>
                        <a:t>: Dineo – 083 508 8210</a:t>
                      </a:r>
                      <a:endParaRPr lang="en-GB" sz="1400">
                        <a:solidFill>
                          <a:srgbClr val="7030A0"/>
                        </a:solidFill>
                        <a:effectLst/>
                        <a:latin typeface="Arial" panose="020B0604020202020204" pitchFamily="34" charset="0"/>
                        <a:ea typeface="Arial" panose="020B0604020202020204" pitchFamily="34" charset="0"/>
                      </a:endParaRPr>
                    </a:p>
                  </a:txBody>
                  <a:tcPr marL="68580" marR="68580" marT="0" marB="0">
                    <a:noFill/>
                  </a:tcPr>
                </a:tc>
                <a:extLst>
                  <a:ext uri="{0D108BD9-81ED-4DB2-BD59-A6C34878D82A}">
                    <a16:rowId xmlns:a16="http://schemas.microsoft.com/office/drawing/2014/main" val="4006465875"/>
                  </a:ext>
                </a:extLst>
              </a:tr>
              <a:tr h="265382">
                <a:tc>
                  <a:txBody>
                    <a:bodyPr/>
                    <a:lstStyle/>
                    <a:p>
                      <a:pPr marR="165100" algn="l">
                        <a:spcBef>
                          <a:spcPts val="325"/>
                        </a:spcBef>
                        <a:spcAft>
                          <a:spcPts val="0"/>
                        </a:spcAft>
                      </a:pPr>
                      <a:r>
                        <a:rPr lang="en-GB" sz="1400">
                          <a:solidFill>
                            <a:srgbClr val="7030A0"/>
                          </a:solidFill>
                          <a:effectLst/>
                        </a:rPr>
                        <a:t>Since</a:t>
                      </a:r>
                      <a:endParaRPr lang="en-GB" sz="1400">
                        <a:solidFill>
                          <a:srgbClr val="7030A0"/>
                        </a:solidFill>
                        <a:effectLst/>
                        <a:latin typeface="Arial" panose="020B0604020202020204" pitchFamily="34" charset="0"/>
                        <a:ea typeface="Arial" panose="020B0604020202020204" pitchFamily="34" charset="0"/>
                      </a:endParaRPr>
                    </a:p>
                  </a:txBody>
                  <a:tcPr marL="68580" marR="68580" marT="0" marB="0">
                    <a:noFill/>
                  </a:tcPr>
                </a:tc>
                <a:tc>
                  <a:txBody>
                    <a:bodyPr/>
                    <a:lstStyle/>
                    <a:p>
                      <a:pPr marR="165100" algn="l">
                        <a:spcBef>
                          <a:spcPts val="325"/>
                        </a:spcBef>
                        <a:spcAft>
                          <a:spcPts val="0"/>
                        </a:spcAft>
                      </a:pPr>
                      <a:r>
                        <a:rPr lang="en-GB" sz="1400">
                          <a:solidFill>
                            <a:srgbClr val="7030A0"/>
                          </a:solidFill>
                          <a:effectLst/>
                        </a:rPr>
                        <a:t>2015</a:t>
                      </a:r>
                      <a:endParaRPr lang="en-GB" sz="1400">
                        <a:solidFill>
                          <a:srgbClr val="7030A0"/>
                        </a:solidFill>
                        <a:effectLst/>
                        <a:latin typeface="Arial" panose="020B0604020202020204" pitchFamily="34" charset="0"/>
                        <a:ea typeface="Arial" panose="020B0604020202020204" pitchFamily="34" charset="0"/>
                      </a:endParaRPr>
                    </a:p>
                  </a:txBody>
                  <a:tcPr marL="68580" marR="68580" marT="0" marB="0">
                    <a:noFill/>
                  </a:tcPr>
                </a:tc>
                <a:extLst>
                  <a:ext uri="{0D108BD9-81ED-4DB2-BD59-A6C34878D82A}">
                    <a16:rowId xmlns:a16="http://schemas.microsoft.com/office/drawing/2014/main" val="4043572324"/>
                  </a:ext>
                </a:extLst>
              </a:tr>
              <a:tr h="426085">
                <a:tc>
                  <a:txBody>
                    <a:bodyPr/>
                    <a:lstStyle/>
                    <a:p>
                      <a:pPr marR="165100" algn="l">
                        <a:spcBef>
                          <a:spcPts val="345"/>
                        </a:spcBef>
                        <a:spcAft>
                          <a:spcPts val="0"/>
                        </a:spcAft>
                      </a:pPr>
                      <a:r>
                        <a:rPr lang="en-GB" sz="1400">
                          <a:solidFill>
                            <a:srgbClr val="7030A0"/>
                          </a:solidFill>
                          <a:effectLst/>
                        </a:rPr>
                        <a:t>BBBEE Rating</a:t>
                      </a:r>
                      <a:endParaRPr lang="en-GB" sz="1400">
                        <a:solidFill>
                          <a:srgbClr val="7030A0"/>
                        </a:solidFill>
                        <a:effectLst/>
                        <a:latin typeface="Arial" panose="020B0604020202020204" pitchFamily="34" charset="0"/>
                        <a:ea typeface="Arial" panose="020B0604020202020204" pitchFamily="34" charset="0"/>
                      </a:endParaRPr>
                    </a:p>
                  </a:txBody>
                  <a:tcPr marL="68580" marR="68580" marT="0" marB="0">
                    <a:noFill/>
                  </a:tcPr>
                </a:tc>
                <a:tc>
                  <a:txBody>
                    <a:bodyPr/>
                    <a:lstStyle/>
                    <a:p>
                      <a:pPr marR="165100" algn="l">
                        <a:spcBef>
                          <a:spcPts val="345"/>
                        </a:spcBef>
                        <a:spcAft>
                          <a:spcPts val="0"/>
                        </a:spcAft>
                      </a:pPr>
                      <a:r>
                        <a:rPr lang="en-GB" sz="1400">
                          <a:solidFill>
                            <a:srgbClr val="7030A0"/>
                          </a:solidFill>
                          <a:effectLst/>
                        </a:rPr>
                        <a:t>Level 1 BBBEE | 100% Black Woman Owned</a:t>
                      </a:r>
                      <a:endParaRPr lang="en-GB" sz="1400">
                        <a:solidFill>
                          <a:srgbClr val="7030A0"/>
                        </a:solidFill>
                        <a:effectLst/>
                        <a:latin typeface="Arial" panose="020B0604020202020204" pitchFamily="34" charset="0"/>
                        <a:ea typeface="Arial" panose="020B0604020202020204" pitchFamily="34" charset="0"/>
                      </a:endParaRPr>
                    </a:p>
                  </a:txBody>
                  <a:tcPr marL="68580" marR="68580" marT="0" marB="0">
                    <a:noFill/>
                  </a:tcPr>
                </a:tc>
                <a:extLst>
                  <a:ext uri="{0D108BD9-81ED-4DB2-BD59-A6C34878D82A}">
                    <a16:rowId xmlns:a16="http://schemas.microsoft.com/office/drawing/2014/main" val="2989710505"/>
                  </a:ext>
                </a:extLst>
              </a:tr>
              <a:tr h="341990">
                <a:tc>
                  <a:txBody>
                    <a:bodyPr/>
                    <a:lstStyle/>
                    <a:p>
                      <a:pPr marR="165100" algn="l">
                        <a:spcBef>
                          <a:spcPts val="265"/>
                        </a:spcBef>
                        <a:spcAft>
                          <a:spcPts val="0"/>
                        </a:spcAft>
                      </a:pPr>
                      <a:r>
                        <a:rPr lang="en-GB" sz="1400">
                          <a:solidFill>
                            <a:srgbClr val="7030A0"/>
                          </a:solidFill>
                          <a:effectLst/>
                        </a:rPr>
                        <a:t>Number Trained</a:t>
                      </a:r>
                      <a:endParaRPr lang="en-GB" sz="1400">
                        <a:solidFill>
                          <a:srgbClr val="7030A0"/>
                        </a:solidFill>
                        <a:effectLst/>
                        <a:latin typeface="Arial" panose="020B0604020202020204" pitchFamily="34" charset="0"/>
                        <a:ea typeface="Arial" panose="020B0604020202020204" pitchFamily="34" charset="0"/>
                      </a:endParaRPr>
                    </a:p>
                  </a:txBody>
                  <a:tcPr marL="68580" marR="68580" marT="0" marB="0">
                    <a:noFill/>
                  </a:tcPr>
                </a:tc>
                <a:tc>
                  <a:txBody>
                    <a:bodyPr/>
                    <a:lstStyle/>
                    <a:p>
                      <a:pPr marR="165100" algn="l">
                        <a:spcBef>
                          <a:spcPts val="265"/>
                        </a:spcBef>
                        <a:spcAft>
                          <a:spcPts val="0"/>
                        </a:spcAft>
                      </a:pPr>
                      <a:r>
                        <a:rPr lang="en-GB" sz="1400">
                          <a:solidFill>
                            <a:srgbClr val="7030A0"/>
                          </a:solidFill>
                          <a:effectLst/>
                        </a:rPr>
                        <a:t>More than 4000</a:t>
                      </a:r>
                      <a:endParaRPr lang="en-GB" sz="1400">
                        <a:solidFill>
                          <a:srgbClr val="7030A0"/>
                        </a:solidFill>
                        <a:effectLst/>
                        <a:latin typeface="Arial" panose="020B0604020202020204" pitchFamily="34" charset="0"/>
                        <a:ea typeface="Arial" panose="020B0604020202020204" pitchFamily="34" charset="0"/>
                      </a:endParaRPr>
                    </a:p>
                  </a:txBody>
                  <a:tcPr marL="68580" marR="68580" marT="0" marB="0">
                    <a:noFill/>
                  </a:tcPr>
                </a:tc>
                <a:extLst>
                  <a:ext uri="{0D108BD9-81ED-4DB2-BD59-A6C34878D82A}">
                    <a16:rowId xmlns:a16="http://schemas.microsoft.com/office/drawing/2014/main" val="1941759739"/>
                  </a:ext>
                </a:extLst>
              </a:tr>
              <a:tr h="1781847">
                <a:tc>
                  <a:txBody>
                    <a:bodyPr/>
                    <a:lstStyle/>
                    <a:p>
                      <a:pPr marR="165100" algn="l">
                        <a:spcBef>
                          <a:spcPts val="330"/>
                        </a:spcBef>
                        <a:spcAft>
                          <a:spcPts val="0"/>
                        </a:spcAft>
                      </a:pPr>
                      <a:r>
                        <a:rPr lang="en-GB" sz="1400" dirty="0">
                          <a:solidFill>
                            <a:srgbClr val="7030A0"/>
                          </a:solidFill>
                          <a:effectLst/>
                        </a:rPr>
                        <a:t>Awards and features</a:t>
                      </a:r>
                      <a:endParaRPr lang="en-GB" sz="1400" dirty="0">
                        <a:solidFill>
                          <a:srgbClr val="7030A0"/>
                        </a:solidFill>
                        <a:effectLst/>
                        <a:latin typeface="Arial" panose="020B0604020202020204" pitchFamily="34" charset="0"/>
                        <a:ea typeface="Arial" panose="020B0604020202020204" pitchFamily="34" charset="0"/>
                      </a:endParaRPr>
                    </a:p>
                  </a:txBody>
                  <a:tcPr marL="68580" marR="68580" marT="0" marB="0">
                    <a:noFill/>
                  </a:tcPr>
                </a:tc>
                <a:tc>
                  <a:txBody>
                    <a:bodyPr/>
                    <a:lstStyle/>
                    <a:p>
                      <a:pPr marL="342900" marR="165100" lvl="0" indent="-342900" algn="l">
                        <a:spcBef>
                          <a:spcPts val="330"/>
                        </a:spcBef>
                        <a:spcAft>
                          <a:spcPts val="0"/>
                        </a:spcAft>
                        <a:buFont typeface="Arial" panose="020B0604020202020204" pitchFamily="34" charset="0"/>
                        <a:buChar char="-"/>
                      </a:pPr>
                      <a:r>
                        <a:rPr lang="en-GB" sz="1400" dirty="0">
                          <a:solidFill>
                            <a:srgbClr val="7030A0"/>
                          </a:solidFill>
                          <a:effectLst/>
                        </a:rPr>
                        <a:t>Gold Category International Award in Excellence and Quality (IAEQ) at Business Initiative Directions</a:t>
                      </a:r>
                    </a:p>
                    <a:p>
                      <a:pPr marL="342900" marR="165100" lvl="0" indent="-342900" algn="l">
                        <a:spcBef>
                          <a:spcPts val="330"/>
                        </a:spcBef>
                        <a:spcAft>
                          <a:spcPts val="0"/>
                        </a:spcAft>
                        <a:buFont typeface="Arial" panose="020B0604020202020204" pitchFamily="34" charset="0"/>
                        <a:buChar char="-"/>
                      </a:pPr>
                      <a:r>
                        <a:rPr lang="en-GB" sz="1400" dirty="0">
                          <a:solidFill>
                            <a:srgbClr val="7030A0"/>
                          </a:solidFill>
                          <a:effectLst/>
                        </a:rPr>
                        <a:t>Women of Wonder</a:t>
                      </a:r>
                    </a:p>
                    <a:p>
                      <a:pPr marL="342900" marR="165100" lvl="0" indent="-342900" algn="l">
                        <a:spcBef>
                          <a:spcPts val="330"/>
                        </a:spcBef>
                        <a:spcAft>
                          <a:spcPts val="0"/>
                        </a:spcAft>
                        <a:buFont typeface="Arial" panose="020B0604020202020204" pitchFamily="34" charset="0"/>
                        <a:buChar char="-"/>
                      </a:pPr>
                      <a:r>
                        <a:rPr lang="en-GB" sz="1400" dirty="0">
                          <a:solidFill>
                            <a:srgbClr val="7030A0"/>
                          </a:solidFill>
                          <a:effectLst/>
                        </a:rPr>
                        <a:t>Top 50 Icons – Panache International Publication</a:t>
                      </a:r>
                    </a:p>
                    <a:p>
                      <a:pPr marL="342900" marR="165100" lvl="0" indent="-342900" algn="l">
                        <a:spcBef>
                          <a:spcPts val="330"/>
                        </a:spcBef>
                        <a:spcAft>
                          <a:spcPts val="0"/>
                        </a:spcAft>
                        <a:buFont typeface="Arial" panose="020B0604020202020204" pitchFamily="34" charset="0"/>
                        <a:buChar char="-"/>
                      </a:pPr>
                      <a:r>
                        <a:rPr lang="en-GB" sz="1400" dirty="0">
                          <a:solidFill>
                            <a:srgbClr val="7030A0"/>
                          </a:solidFill>
                          <a:effectLst/>
                        </a:rPr>
                        <a:t>Standard Bank Top Women Leaders</a:t>
                      </a:r>
                    </a:p>
                    <a:p>
                      <a:pPr marL="342900" marR="165100" lvl="0" indent="-342900" algn="l">
                        <a:spcBef>
                          <a:spcPts val="330"/>
                        </a:spcBef>
                        <a:spcAft>
                          <a:spcPts val="0"/>
                        </a:spcAft>
                        <a:buFont typeface="Arial" panose="020B0604020202020204" pitchFamily="34" charset="0"/>
                        <a:buChar char="-"/>
                      </a:pPr>
                      <a:r>
                        <a:rPr lang="en-GB" sz="1400" dirty="0">
                          <a:solidFill>
                            <a:srgbClr val="7030A0"/>
                          </a:solidFill>
                          <a:effectLst/>
                          <a:latin typeface="Arial" panose="020B0604020202020204" pitchFamily="34" charset="0"/>
                          <a:ea typeface="Arial" panose="020B0604020202020204" pitchFamily="34" charset="0"/>
                        </a:rPr>
                        <a:t>Woman Of Wonder Award - Qatar</a:t>
                      </a:r>
                    </a:p>
                  </a:txBody>
                  <a:tcPr marL="68580" marR="68580" marT="0" marB="0">
                    <a:noFill/>
                  </a:tcPr>
                </a:tc>
                <a:extLst>
                  <a:ext uri="{0D108BD9-81ED-4DB2-BD59-A6C34878D82A}">
                    <a16:rowId xmlns:a16="http://schemas.microsoft.com/office/drawing/2014/main" val="3082295001"/>
                  </a:ext>
                </a:extLst>
              </a:tr>
            </a:tbl>
          </a:graphicData>
        </a:graphic>
      </p:graphicFrame>
      <p:pic>
        <p:nvPicPr>
          <p:cNvPr id="3" name="Image 181">
            <a:extLst>
              <a:ext uri="{FF2B5EF4-FFF2-40B4-BE49-F238E27FC236}">
                <a16:creationId xmlns:a16="http://schemas.microsoft.com/office/drawing/2014/main" id="{1DB657A9-F7FF-DD35-B814-89361A905694}"/>
              </a:ext>
            </a:extLst>
          </p:cNvPr>
          <p:cNvPicPr>
            <a:picLocks/>
          </p:cNvPicPr>
          <p:nvPr/>
        </p:nvPicPr>
        <p:blipFill>
          <a:blip r:embed="rId7" cstate="email">
            <a:extLst>
              <a:ext uri="{28A0092B-C50C-407E-A947-70E740481C1C}">
                <a14:useLocalDpi xmlns:a14="http://schemas.microsoft.com/office/drawing/2010/main"/>
              </a:ext>
            </a:extLst>
          </a:blip>
          <a:stretch>
            <a:fillRect/>
          </a:stretch>
        </p:blipFill>
        <p:spPr>
          <a:xfrm>
            <a:off x="6156176" y="685587"/>
            <a:ext cx="2468879" cy="2023437"/>
          </a:xfrm>
          <a:prstGeom prst="rect">
            <a:avLst/>
          </a:prstGeom>
        </p:spPr>
      </p:pic>
    </p:spTree>
    <p:extLst>
      <p:ext uri="{BB962C8B-B14F-4D97-AF65-F5344CB8AC3E}">
        <p14:creationId xmlns:p14="http://schemas.microsoft.com/office/powerpoint/2010/main" val="778780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linds(horizontal)">
                                      <p:cBhvr>
                                        <p:cTn id="18" dur="500"/>
                                        <p:tgtEl>
                                          <p:spTgt spid="2"/>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additive="base">
                                        <p:cTn id="23" dur="500" fill="hold"/>
                                        <p:tgtEl>
                                          <p:spTgt spid="3"/>
                                        </p:tgtEl>
                                        <p:attrNameLst>
                                          <p:attrName>ppt_x</p:attrName>
                                        </p:attrNameLst>
                                      </p:cBhvr>
                                      <p:tavLst>
                                        <p:tav tm="0">
                                          <p:val>
                                            <p:strVal val="#ppt_x"/>
                                          </p:val>
                                        </p:tav>
                                        <p:tav tm="100000">
                                          <p:val>
                                            <p:strVal val="#ppt_x"/>
                                          </p:val>
                                        </p:tav>
                                      </p:tavLst>
                                    </p:anim>
                                    <p:anim calcmode="lin" valueType="num">
                                      <p:cBhvr additive="base">
                                        <p:cTn id="2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0F07A35-5A73-4B59-4B5F-680E52445B69}"/>
            </a:ext>
          </a:extLst>
        </p:cNvPr>
        <p:cNvGrpSpPr/>
        <p:nvPr/>
      </p:nvGrpSpPr>
      <p:grpSpPr>
        <a:xfrm>
          <a:off x="0" y="0"/>
          <a:ext cx="0" cy="0"/>
          <a:chOff x="0" y="0"/>
          <a:chExt cx="0" cy="0"/>
        </a:xfrm>
      </p:grpSpPr>
      <p:sp>
        <p:nvSpPr>
          <p:cNvPr id="125" name="Rectangle 124">
            <a:extLst>
              <a:ext uri="{FF2B5EF4-FFF2-40B4-BE49-F238E27FC236}">
                <a16:creationId xmlns:a16="http://schemas.microsoft.com/office/drawing/2014/main" id="{978D2C1C-498B-904C-5214-59C26D962D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 y="0"/>
            <a:ext cx="45719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FBB1BF53-0B35-9356-03A0-F33BB367AAA9}"/>
              </a:ext>
            </a:extLst>
          </p:cNvPr>
          <p:cNvSpPr txBox="1"/>
          <p:nvPr/>
        </p:nvSpPr>
        <p:spPr>
          <a:xfrm>
            <a:off x="871873" y="655782"/>
            <a:ext cx="3213314" cy="1480199"/>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3800" spc="-10">
                <a:solidFill>
                  <a:schemeClr val="bg1"/>
                </a:solidFill>
                <a:effectLst/>
                <a:latin typeface="+mj-lt"/>
                <a:ea typeface="+mj-ea"/>
                <a:cs typeface="+mj-cs"/>
              </a:rPr>
              <a:t>COURSES</a:t>
            </a:r>
            <a:r>
              <a:rPr lang="en-US" sz="3800">
                <a:solidFill>
                  <a:schemeClr val="bg1"/>
                </a:solidFill>
                <a:effectLst/>
                <a:latin typeface="+mj-lt"/>
                <a:ea typeface="+mj-ea"/>
                <a:cs typeface="+mj-cs"/>
              </a:rPr>
              <a:t> </a:t>
            </a:r>
            <a:endParaRPr lang="en-US" sz="3800">
              <a:solidFill>
                <a:schemeClr val="bg1"/>
              </a:solidFill>
              <a:latin typeface="+mj-lt"/>
              <a:ea typeface="+mj-ea"/>
              <a:cs typeface="+mj-cs"/>
            </a:endParaRPr>
          </a:p>
        </p:txBody>
      </p:sp>
      <p:sp>
        <p:nvSpPr>
          <p:cNvPr id="127" name="Rectangle 126">
            <a:extLst>
              <a:ext uri="{FF2B5EF4-FFF2-40B4-BE49-F238E27FC236}">
                <a16:creationId xmlns:a16="http://schemas.microsoft.com/office/drawing/2014/main" id="{2CC22F28-EA61-87F4-3E88-F29797C1B3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0" y="0"/>
            <a:ext cx="4571992"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F422066C-88DC-C7A0-8654-291A384B19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878" y="643465"/>
            <a:ext cx="3429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a:extLst>
              <a:ext uri="{FF2B5EF4-FFF2-40B4-BE49-F238E27FC236}">
                <a16:creationId xmlns:a16="http://schemas.microsoft.com/office/drawing/2014/main" id="{D63D35E9-2F4C-AA22-C902-B097CF0639AD}"/>
              </a:ext>
            </a:extLst>
          </p:cNvPr>
          <p:cNvSpPr>
            <a:spLocks noGrp="1"/>
          </p:cNvSpPr>
          <p:nvPr>
            <p:ph type="sldNum" sz="quarter" idx="12"/>
          </p:nvPr>
        </p:nvSpPr>
        <p:spPr>
          <a:xfrm>
            <a:off x="120650" y="3246439"/>
            <a:ext cx="504718" cy="343768"/>
          </a:xfrm>
        </p:spPr>
        <p:txBody>
          <a:bodyPr vert="horz" lIns="91440" tIns="45720" rIns="91440" bIns="45720" rtlCol="0" anchor="ctr">
            <a:normAutofit/>
          </a:bodyPr>
          <a:lstStyle/>
          <a:p>
            <a:pPr algn="ctr">
              <a:spcAft>
                <a:spcPts val="600"/>
              </a:spcAft>
            </a:pPr>
            <a:fld id="{5BEB46A9-3985-4A68-94FC-41364C1C54A8}" type="slidenum">
              <a:rPr lang="en-US">
                <a:solidFill>
                  <a:schemeClr val="bg1"/>
                </a:solidFill>
              </a:rPr>
              <a:pPr algn="ctr">
                <a:spcAft>
                  <a:spcPts val="600"/>
                </a:spcAft>
              </a:pPr>
              <a:t>20</a:t>
            </a:fld>
            <a:endParaRPr lang="en-US">
              <a:solidFill>
                <a:schemeClr val="bg1"/>
              </a:solidFill>
            </a:endParaRPr>
          </a:p>
        </p:txBody>
      </p:sp>
      <p:pic>
        <p:nvPicPr>
          <p:cNvPr id="29" name="Image 3">
            <a:extLst>
              <a:ext uri="{FF2B5EF4-FFF2-40B4-BE49-F238E27FC236}">
                <a16:creationId xmlns:a16="http://schemas.microsoft.com/office/drawing/2014/main" id="{8FE9D5C1-E432-0F7A-8479-A07CE1DD1093}"/>
              </a:ext>
            </a:extLst>
          </p:cNvPr>
          <p:cNvPicPr>
            <a:picLocks/>
          </p:cNvPicPr>
          <p:nvPr/>
        </p:nvPicPr>
        <p:blipFill>
          <a:blip r:embed="rId2" cstate="print"/>
          <a:stretch>
            <a:fillRect/>
          </a:stretch>
        </p:blipFill>
        <p:spPr>
          <a:xfrm>
            <a:off x="871874" y="2635730"/>
            <a:ext cx="3208108" cy="3208108"/>
          </a:xfrm>
          <a:prstGeom prst="rect">
            <a:avLst/>
          </a:prstGeom>
        </p:spPr>
      </p:pic>
      <p:sp>
        <p:nvSpPr>
          <p:cNvPr id="3" name="TextBox 2">
            <a:extLst>
              <a:ext uri="{FF2B5EF4-FFF2-40B4-BE49-F238E27FC236}">
                <a16:creationId xmlns:a16="http://schemas.microsoft.com/office/drawing/2014/main" id="{007F9850-AF3A-DABA-DAEF-C49E665804DF}"/>
              </a:ext>
            </a:extLst>
          </p:cNvPr>
          <p:cNvSpPr txBox="1"/>
          <p:nvPr/>
        </p:nvSpPr>
        <p:spPr>
          <a:xfrm>
            <a:off x="4692627" y="1196752"/>
            <a:ext cx="4572000" cy="3693319"/>
          </a:xfrm>
          <a:prstGeom prst="rect">
            <a:avLst/>
          </a:prstGeom>
          <a:noFill/>
        </p:spPr>
        <p:txBody>
          <a:bodyPr wrap="square">
            <a:spAutoFit/>
          </a:bodyPr>
          <a:lstStyle/>
          <a:p>
            <a:r>
              <a:rPr lang="en-GB" i="1" dirty="0">
                <a:solidFill>
                  <a:srgbClr val="7030A1"/>
                </a:solidFill>
                <a:effectLst/>
                <a:latin typeface="Helvetica" pitchFamily="2" charset="0"/>
              </a:rPr>
              <a:t>Computer Smarts</a:t>
            </a:r>
            <a:endParaRPr lang="en-GB" dirty="0">
              <a:solidFill>
                <a:srgbClr val="7030A1"/>
              </a:solidFill>
              <a:effectLst/>
              <a:latin typeface="Helvetica" pitchFamily="2" charset="0"/>
            </a:endParaRPr>
          </a:p>
          <a:p>
            <a:r>
              <a:rPr lang="en-GB" i="1" dirty="0">
                <a:solidFill>
                  <a:srgbClr val="7030A1"/>
                </a:solidFill>
                <a:effectLst/>
                <a:latin typeface="Courier" pitchFamily="2" charset="0"/>
              </a:rPr>
              <a:t>o </a:t>
            </a:r>
            <a:r>
              <a:rPr lang="en-GB" i="1" dirty="0">
                <a:solidFill>
                  <a:srgbClr val="7030A1"/>
                </a:solidFill>
                <a:effectLst/>
                <a:latin typeface="Helvetica" pitchFamily="2" charset="0"/>
              </a:rPr>
              <a:t>Essential</a:t>
            </a:r>
            <a:endParaRPr lang="en-GB" dirty="0">
              <a:solidFill>
                <a:srgbClr val="7030A1"/>
              </a:solidFill>
              <a:effectLst/>
              <a:latin typeface="Helvetica" pitchFamily="2" charset="0"/>
            </a:endParaRPr>
          </a:p>
          <a:p>
            <a:r>
              <a:rPr lang="en-GB" i="1" dirty="0">
                <a:solidFill>
                  <a:srgbClr val="7030A1"/>
                </a:solidFill>
                <a:effectLst/>
                <a:latin typeface="Courier" pitchFamily="2" charset="0"/>
              </a:rPr>
              <a:t>o </a:t>
            </a:r>
            <a:r>
              <a:rPr lang="en-GB" i="1" dirty="0">
                <a:solidFill>
                  <a:srgbClr val="7030A1"/>
                </a:solidFill>
                <a:effectLst/>
                <a:latin typeface="Helvetica" pitchFamily="2" charset="0"/>
              </a:rPr>
              <a:t>Intermediary</a:t>
            </a:r>
            <a:endParaRPr lang="en-GB" dirty="0">
              <a:solidFill>
                <a:srgbClr val="7030A1"/>
              </a:solidFill>
              <a:effectLst/>
              <a:latin typeface="Helvetica" pitchFamily="2" charset="0"/>
            </a:endParaRPr>
          </a:p>
          <a:p>
            <a:r>
              <a:rPr lang="en-GB" i="1" dirty="0">
                <a:solidFill>
                  <a:srgbClr val="7030A1"/>
                </a:solidFill>
                <a:effectLst/>
                <a:latin typeface="Courier" pitchFamily="2" charset="0"/>
              </a:rPr>
              <a:t>o </a:t>
            </a:r>
            <a:r>
              <a:rPr lang="en-GB" i="1" dirty="0">
                <a:solidFill>
                  <a:srgbClr val="7030A1"/>
                </a:solidFill>
                <a:effectLst/>
                <a:latin typeface="Helvetica" pitchFamily="2" charset="0"/>
              </a:rPr>
              <a:t>Advanced</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Child and Youth Care Work</a:t>
            </a:r>
            <a:endParaRPr lang="en-GB" dirty="0">
              <a:solidFill>
                <a:srgbClr val="7030A1"/>
              </a:solidFill>
              <a:effectLst/>
              <a:latin typeface="Helvetica" pitchFamily="2" charset="0"/>
            </a:endParaRPr>
          </a:p>
          <a:p>
            <a:r>
              <a:rPr lang="en-GB" i="1" dirty="0">
                <a:solidFill>
                  <a:srgbClr val="7030A1"/>
                </a:solidFill>
                <a:effectLst/>
                <a:latin typeface="Courier" pitchFamily="2" charset="0"/>
              </a:rPr>
              <a:t>o </a:t>
            </a:r>
            <a:r>
              <a:rPr lang="en-GB" i="1" dirty="0">
                <a:solidFill>
                  <a:srgbClr val="7030A1"/>
                </a:solidFill>
                <a:effectLst/>
                <a:latin typeface="Helvetica" pitchFamily="2" charset="0"/>
              </a:rPr>
              <a:t>Caring for Children and Youth at Risk</a:t>
            </a:r>
            <a:endParaRPr lang="en-GB" dirty="0">
              <a:solidFill>
                <a:srgbClr val="7030A1"/>
              </a:solidFill>
              <a:effectLst/>
              <a:latin typeface="Helvetica" pitchFamily="2" charset="0"/>
            </a:endParaRPr>
          </a:p>
          <a:p>
            <a:r>
              <a:rPr lang="en-GB" i="1" dirty="0">
                <a:solidFill>
                  <a:srgbClr val="7030A1"/>
                </a:solidFill>
                <a:effectLst/>
                <a:latin typeface="Courier" pitchFamily="2" charset="0"/>
              </a:rPr>
              <a:t>o </a:t>
            </a:r>
            <a:r>
              <a:rPr lang="en-GB" i="1" dirty="0">
                <a:solidFill>
                  <a:srgbClr val="7030A1"/>
                </a:solidFill>
                <a:effectLst/>
                <a:latin typeface="Helvetica" pitchFamily="2" charset="0"/>
              </a:rPr>
              <a:t>Children and Youth Rights</a:t>
            </a:r>
            <a:endParaRPr lang="en-GB" dirty="0">
              <a:solidFill>
                <a:srgbClr val="7030A1"/>
              </a:solidFill>
              <a:effectLst/>
              <a:latin typeface="Helvetica" pitchFamily="2" charset="0"/>
            </a:endParaRPr>
          </a:p>
          <a:p>
            <a:r>
              <a:rPr lang="en-GB" i="1" dirty="0">
                <a:solidFill>
                  <a:srgbClr val="7030A1"/>
                </a:solidFill>
                <a:effectLst/>
                <a:latin typeface="Courier" pitchFamily="2" charset="0"/>
              </a:rPr>
              <a:t>o </a:t>
            </a:r>
            <a:r>
              <a:rPr lang="en-GB" i="1" dirty="0">
                <a:solidFill>
                  <a:srgbClr val="7030A1"/>
                </a:solidFill>
                <a:effectLst/>
                <a:latin typeface="Helvetica" pitchFamily="2" charset="0"/>
              </a:rPr>
              <a:t>Behaviour Management</a:t>
            </a:r>
            <a:endParaRPr lang="en-GB" dirty="0">
              <a:solidFill>
                <a:srgbClr val="7030A1"/>
              </a:solidFill>
              <a:effectLst/>
              <a:latin typeface="Helvetica" pitchFamily="2" charset="0"/>
            </a:endParaRPr>
          </a:p>
          <a:p>
            <a:r>
              <a:rPr lang="en-GB" i="1" dirty="0">
                <a:solidFill>
                  <a:srgbClr val="7030A1"/>
                </a:solidFill>
                <a:effectLst/>
                <a:latin typeface="Courier" pitchFamily="2" charset="0"/>
              </a:rPr>
              <a:t>o </a:t>
            </a:r>
            <a:r>
              <a:rPr lang="en-GB" i="1" dirty="0">
                <a:solidFill>
                  <a:srgbClr val="7030A1"/>
                </a:solidFill>
                <a:effectLst/>
                <a:latin typeface="Helvetica" pitchFamily="2" charset="0"/>
              </a:rPr>
              <a:t>Communicating with Children and Youth</a:t>
            </a:r>
            <a:endParaRPr lang="en-GB" dirty="0">
              <a:solidFill>
                <a:srgbClr val="7030A1"/>
              </a:solidFill>
              <a:effectLst/>
              <a:latin typeface="Helvetica" pitchFamily="2" charset="0"/>
            </a:endParaRPr>
          </a:p>
          <a:p>
            <a:r>
              <a:rPr lang="en-GB" i="1" dirty="0">
                <a:solidFill>
                  <a:srgbClr val="7030A1"/>
                </a:solidFill>
                <a:effectLst/>
                <a:latin typeface="Courier" pitchFamily="2" charset="0"/>
              </a:rPr>
              <a:t>o </a:t>
            </a:r>
            <a:r>
              <a:rPr lang="en-GB" i="1" dirty="0">
                <a:solidFill>
                  <a:srgbClr val="7030A1"/>
                </a:solidFill>
                <a:effectLst/>
                <a:latin typeface="Helvetica" pitchFamily="2" charset="0"/>
              </a:rPr>
              <a:t>Interpersonal Skills</a:t>
            </a:r>
            <a:endParaRPr lang="en-GB" dirty="0">
              <a:solidFill>
                <a:srgbClr val="7030A1"/>
              </a:solidFill>
              <a:effectLst/>
              <a:latin typeface="Helvetica" pitchFamily="2" charset="0"/>
            </a:endParaRPr>
          </a:p>
          <a:p>
            <a:r>
              <a:rPr lang="en-GB" i="1" dirty="0">
                <a:solidFill>
                  <a:srgbClr val="7030A1"/>
                </a:solidFill>
                <a:effectLst/>
                <a:latin typeface="Courier" pitchFamily="2" charset="0"/>
              </a:rPr>
              <a:t>o </a:t>
            </a:r>
            <a:r>
              <a:rPr lang="en-GB" i="1" dirty="0">
                <a:solidFill>
                  <a:srgbClr val="7030A1"/>
                </a:solidFill>
                <a:effectLst/>
                <a:latin typeface="Helvetica" pitchFamily="2" charset="0"/>
              </a:rPr>
              <a:t>Advanced Child and Youth Care Training</a:t>
            </a:r>
            <a:endParaRPr lang="en-GB" dirty="0">
              <a:solidFill>
                <a:srgbClr val="7030A1"/>
              </a:solidFill>
              <a:effectLst/>
              <a:latin typeface="Helvetica" pitchFamily="2" charset="0"/>
            </a:endParaRPr>
          </a:p>
          <a:p>
            <a:r>
              <a:rPr lang="en-GB" i="1" dirty="0" err="1">
                <a:solidFill>
                  <a:srgbClr val="7030A1"/>
                </a:solidFill>
                <a:effectLst/>
                <a:latin typeface="Helvetica" pitchFamily="2" charset="0"/>
              </a:rPr>
              <a:t>Ø</a:t>
            </a:r>
            <a:r>
              <a:rPr lang="en-GB" i="1" dirty="0">
                <a:solidFill>
                  <a:srgbClr val="7030A1"/>
                </a:solidFill>
                <a:effectLst/>
                <a:latin typeface="Helvetica" pitchFamily="2" charset="0"/>
              </a:rPr>
              <a:t> Work in Confined Spaces</a:t>
            </a:r>
            <a:endParaRPr lang="en-GB" dirty="0">
              <a:solidFill>
                <a:srgbClr val="7030A1"/>
              </a:solidFill>
              <a:effectLst/>
              <a:latin typeface="Helvetica" pitchFamily="2" charset="0"/>
            </a:endParaRPr>
          </a:p>
        </p:txBody>
      </p:sp>
    </p:spTree>
    <p:extLst>
      <p:ext uri="{BB962C8B-B14F-4D97-AF65-F5344CB8AC3E}">
        <p14:creationId xmlns:p14="http://schemas.microsoft.com/office/powerpoint/2010/main" val="35177993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AB92CB1-0DF7-E269-72A6-BD221DE87C6C}"/>
            </a:ext>
          </a:extLst>
        </p:cNvPr>
        <p:cNvGrpSpPr/>
        <p:nvPr/>
      </p:nvGrpSpPr>
      <p:grpSpPr>
        <a:xfrm>
          <a:off x="0" y="0"/>
          <a:ext cx="0" cy="0"/>
          <a:chOff x="0" y="0"/>
          <a:chExt cx="0" cy="0"/>
        </a:xfrm>
      </p:grpSpPr>
      <p:sp>
        <p:nvSpPr>
          <p:cNvPr id="125" name="Rectangle 124">
            <a:extLst>
              <a:ext uri="{FF2B5EF4-FFF2-40B4-BE49-F238E27FC236}">
                <a16:creationId xmlns:a16="http://schemas.microsoft.com/office/drawing/2014/main" id="{F8CE069A-CB35-49CB-5C10-1790F9CD91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 y="0"/>
            <a:ext cx="45719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E077DE52-3A11-2D09-E2EE-D1B2ED9ED55C}"/>
              </a:ext>
            </a:extLst>
          </p:cNvPr>
          <p:cNvSpPr txBox="1"/>
          <p:nvPr/>
        </p:nvSpPr>
        <p:spPr>
          <a:xfrm>
            <a:off x="871873" y="655782"/>
            <a:ext cx="3213314" cy="1480199"/>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3800" spc="-10">
                <a:solidFill>
                  <a:schemeClr val="bg1"/>
                </a:solidFill>
                <a:effectLst/>
                <a:latin typeface="+mj-lt"/>
                <a:ea typeface="+mj-ea"/>
                <a:cs typeface="+mj-cs"/>
              </a:rPr>
              <a:t>COURSES</a:t>
            </a:r>
            <a:r>
              <a:rPr lang="en-US" sz="3800">
                <a:solidFill>
                  <a:schemeClr val="bg1"/>
                </a:solidFill>
                <a:effectLst/>
                <a:latin typeface="+mj-lt"/>
                <a:ea typeface="+mj-ea"/>
                <a:cs typeface="+mj-cs"/>
              </a:rPr>
              <a:t> </a:t>
            </a:r>
            <a:endParaRPr lang="en-US" sz="3800">
              <a:solidFill>
                <a:schemeClr val="bg1"/>
              </a:solidFill>
              <a:latin typeface="+mj-lt"/>
              <a:ea typeface="+mj-ea"/>
              <a:cs typeface="+mj-cs"/>
            </a:endParaRPr>
          </a:p>
        </p:txBody>
      </p:sp>
      <p:sp>
        <p:nvSpPr>
          <p:cNvPr id="127" name="Rectangle 126">
            <a:extLst>
              <a:ext uri="{FF2B5EF4-FFF2-40B4-BE49-F238E27FC236}">
                <a16:creationId xmlns:a16="http://schemas.microsoft.com/office/drawing/2014/main" id="{4F921D9A-5769-95FB-2AAD-A4E2502F22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0" y="0"/>
            <a:ext cx="4571992"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1F8438C3-F9BF-089A-B955-2E99513344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878" y="643465"/>
            <a:ext cx="3429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a:extLst>
              <a:ext uri="{FF2B5EF4-FFF2-40B4-BE49-F238E27FC236}">
                <a16:creationId xmlns:a16="http://schemas.microsoft.com/office/drawing/2014/main" id="{94574F9C-9374-B96A-D941-B6D4022CA6E4}"/>
              </a:ext>
            </a:extLst>
          </p:cNvPr>
          <p:cNvSpPr>
            <a:spLocks noGrp="1"/>
          </p:cNvSpPr>
          <p:nvPr>
            <p:ph type="sldNum" sz="quarter" idx="12"/>
          </p:nvPr>
        </p:nvSpPr>
        <p:spPr>
          <a:xfrm>
            <a:off x="120650" y="3246439"/>
            <a:ext cx="504718" cy="343768"/>
          </a:xfrm>
        </p:spPr>
        <p:txBody>
          <a:bodyPr vert="horz" lIns="91440" tIns="45720" rIns="91440" bIns="45720" rtlCol="0" anchor="ctr">
            <a:normAutofit/>
          </a:bodyPr>
          <a:lstStyle/>
          <a:p>
            <a:pPr algn="ctr">
              <a:spcAft>
                <a:spcPts val="600"/>
              </a:spcAft>
            </a:pPr>
            <a:fld id="{5BEB46A9-3985-4A68-94FC-41364C1C54A8}" type="slidenum">
              <a:rPr lang="en-US">
                <a:solidFill>
                  <a:schemeClr val="bg1"/>
                </a:solidFill>
              </a:rPr>
              <a:pPr algn="ctr">
                <a:spcAft>
                  <a:spcPts val="600"/>
                </a:spcAft>
              </a:pPr>
              <a:t>21</a:t>
            </a:fld>
            <a:endParaRPr lang="en-US">
              <a:solidFill>
                <a:schemeClr val="bg1"/>
              </a:solidFill>
            </a:endParaRPr>
          </a:p>
        </p:txBody>
      </p:sp>
      <p:pic>
        <p:nvPicPr>
          <p:cNvPr id="29" name="Image 3">
            <a:extLst>
              <a:ext uri="{FF2B5EF4-FFF2-40B4-BE49-F238E27FC236}">
                <a16:creationId xmlns:a16="http://schemas.microsoft.com/office/drawing/2014/main" id="{ABBCF73C-B604-8355-4D3E-AFF5B89BD196}"/>
              </a:ext>
            </a:extLst>
          </p:cNvPr>
          <p:cNvPicPr>
            <a:picLocks/>
          </p:cNvPicPr>
          <p:nvPr/>
        </p:nvPicPr>
        <p:blipFill>
          <a:blip r:embed="rId2" cstate="print"/>
          <a:stretch>
            <a:fillRect/>
          </a:stretch>
        </p:blipFill>
        <p:spPr>
          <a:xfrm>
            <a:off x="871874" y="2635730"/>
            <a:ext cx="3208108" cy="3208108"/>
          </a:xfrm>
          <a:prstGeom prst="rect">
            <a:avLst/>
          </a:prstGeom>
        </p:spPr>
      </p:pic>
      <p:graphicFrame>
        <p:nvGraphicFramePr>
          <p:cNvPr id="2" name="Table 1">
            <a:extLst>
              <a:ext uri="{FF2B5EF4-FFF2-40B4-BE49-F238E27FC236}">
                <a16:creationId xmlns:a16="http://schemas.microsoft.com/office/drawing/2014/main" id="{A04E1A98-1083-721B-7D78-6C043F98633B}"/>
              </a:ext>
            </a:extLst>
          </p:cNvPr>
          <p:cNvGraphicFramePr>
            <a:graphicFrameLocks noGrp="1"/>
          </p:cNvGraphicFramePr>
          <p:nvPr>
            <p:extLst>
              <p:ext uri="{D42A27DB-BD31-4B8C-83A1-F6EECF244321}">
                <p14:modId xmlns:p14="http://schemas.microsoft.com/office/powerpoint/2010/main" val="2967674349"/>
              </p:ext>
            </p:extLst>
          </p:nvPr>
        </p:nvGraphicFramePr>
        <p:xfrm>
          <a:off x="4818490" y="557305"/>
          <a:ext cx="3684810" cy="5286533"/>
        </p:xfrm>
        <a:graphic>
          <a:graphicData uri="http://schemas.openxmlformats.org/drawingml/2006/table">
            <a:tbl>
              <a:tblPr>
                <a:tableStyleId>{5C22544A-7EE6-4342-B048-85BDC9FD1C3A}</a:tableStyleId>
              </a:tblPr>
              <a:tblGrid>
                <a:gridCol w="3684810">
                  <a:extLst>
                    <a:ext uri="{9D8B030D-6E8A-4147-A177-3AD203B41FA5}">
                      <a16:colId xmlns:a16="http://schemas.microsoft.com/office/drawing/2014/main" val="2740149953"/>
                    </a:ext>
                  </a:extLst>
                </a:gridCol>
              </a:tblGrid>
              <a:tr h="169169">
                <a:tc>
                  <a:txBody>
                    <a:bodyPr/>
                    <a:lstStyle/>
                    <a:p>
                      <a:pPr algn="l" fontAlgn="b"/>
                      <a:r>
                        <a:rPr lang="en-GB" sz="900" u="none" strike="noStrike">
                          <a:effectLst/>
                        </a:rPr>
                        <a:t>Administrative Skills Bundle</a:t>
                      </a:r>
                      <a:endParaRPr lang="en-GB" sz="900" b="1" i="0" u="none" strike="noStrike">
                        <a:solidFill>
                          <a:srgbClr val="000000"/>
                        </a:solidFill>
                        <a:effectLst/>
                        <a:latin typeface="Calibri" panose="020F0502020204030204" pitchFamily="34" charset="0"/>
                      </a:endParaRPr>
                    </a:p>
                  </a:txBody>
                  <a:tcPr marL="6789" marR="6789" marT="6789" marB="0" anchor="b"/>
                </a:tc>
                <a:extLst>
                  <a:ext uri="{0D108BD9-81ED-4DB2-BD59-A6C34878D82A}">
                    <a16:rowId xmlns:a16="http://schemas.microsoft.com/office/drawing/2014/main" val="2944903452"/>
                  </a:ext>
                </a:extLst>
              </a:tr>
              <a:tr h="169169">
                <a:tc>
                  <a:txBody>
                    <a:bodyPr/>
                    <a:lstStyle/>
                    <a:p>
                      <a:pPr algn="l" fontAlgn="b"/>
                      <a:endParaRPr lang="en-GB" sz="900" b="1" i="0" u="none" strike="noStrike">
                        <a:solidFill>
                          <a:srgbClr val="000000"/>
                        </a:solidFill>
                        <a:effectLst/>
                        <a:latin typeface="Calibri" panose="020F0502020204030204" pitchFamily="34" charset="0"/>
                      </a:endParaRPr>
                    </a:p>
                  </a:txBody>
                  <a:tcPr marL="6789" marR="6789" marT="6789" marB="0" anchor="b"/>
                </a:tc>
                <a:extLst>
                  <a:ext uri="{0D108BD9-81ED-4DB2-BD59-A6C34878D82A}">
                    <a16:rowId xmlns:a16="http://schemas.microsoft.com/office/drawing/2014/main" val="1809514065"/>
                  </a:ext>
                </a:extLst>
              </a:tr>
              <a:tr h="169169">
                <a:tc>
                  <a:txBody>
                    <a:bodyPr/>
                    <a:lstStyle/>
                    <a:p>
                      <a:pPr algn="l" fontAlgn="t"/>
                      <a:r>
                        <a:rPr lang="en-GB" sz="800" u="none" strike="noStrike">
                          <a:effectLst/>
                        </a:rPr>
                        <a:t>Accountability in the Workplace</a:t>
                      </a:r>
                      <a:endParaRPr lang="en-GB" sz="800" b="0" i="0" u="none" strike="noStrike">
                        <a:solidFill>
                          <a:srgbClr val="000000"/>
                        </a:solidFill>
                        <a:effectLst/>
                        <a:latin typeface="Calibri" panose="020F0502020204030204" pitchFamily="34" charset="0"/>
                      </a:endParaRPr>
                    </a:p>
                  </a:txBody>
                  <a:tcPr marL="244402" marR="6789" marT="6789" marB="0"/>
                </a:tc>
                <a:extLst>
                  <a:ext uri="{0D108BD9-81ED-4DB2-BD59-A6C34878D82A}">
                    <a16:rowId xmlns:a16="http://schemas.microsoft.com/office/drawing/2014/main" val="1225199284"/>
                  </a:ext>
                </a:extLst>
              </a:tr>
              <a:tr h="169169">
                <a:tc>
                  <a:txBody>
                    <a:bodyPr/>
                    <a:lstStyle/>
                    <a:p>
                      <a:pPr algn="l" fontAlgn="t"/>
                      <a:r>
                        <a:rPr lang="en-GB" sz="800" u="none" strike="noStrike">
                          <a:effectLst/>
                        </a:rPr>
                        <a:t>Administrative Office Procedures</a:t>
                      </a:r>
                      <a:endParaRPr lang="en-GB" sz="800" b="0" i="0" u="none" strike="noStrike">
                        <a:solidFill>
                          <a:srgbClr val="000000"/>
                        </a:solidFill>
                        <a:effectLst/>
                        <a:latin typeface="Calibri" panose="020F0502020204030204" pitchFamily="34" charset="0"/>
                      </a:endParaRPr>
                    </a:p>
                  </a:txBody>
                  <a:tcPr marL="244402" marR="6789" marT="6789" marB="0"/>
                </a:tc>
                <a:extLst>
                  <a:ext uri="{0D108BD9-81ED-4DB2-BD59-A6C34878D82A}">
                    <a16:rowId xmlns:a16="http://schemas.microsoft.com/office/drawing/2014/main" val="1745308915"/>
                  </a:ext>
                </a:extLst>
              </a:tr>
              <a:tr h="158596">
                <a:tc>
                  <a:txBody>
                    <a:bodyPr/>
                    <a:lstStyle/>
                    <a:p>
                      <a:pPr algn="l" fontAlgn="b"/>
                      <a:r>
                        <a:rPr lang="en-GB" sz="800" u="none" strike="noStrike">
                          <a:effectLst/>
                        </a:rPr>
                        <a:t>Administrative Support</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1866508665"/>
                  </a:ext>
                </a:extLst>
              </a:tr>
              <a:tr h="158596">
                <a:tc>
                  <a:txBody>
                    <a:bodyPr/>
                    <a:lstStyle/>
                    <a:p>
                      <a:pPr algn="l" fontAlgn="b"/>
                      <a:r>
                        <a:rPr lang="en-GB" sz="800" u="none" strike="noStrike">
                          <a:effectLst/>
                        </a:rPr>
                        <a:t>Archiving and Records Management</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4012000577"/>
                  </a:ext>
                </a:extLst>
              </a:tr>
              <a:tr h="158596">
                <a:tc>
                  <a:txBody>
                    <a:bodyPr/>
                    <a:lstStyle/>
                    <a:p>
                      <a:pPr algn="l" fontAlgn="b"/>
                      <a:r>
                        <a:rPr lang="en-GB" sz="800" u="none" strike="noStrike">
                          <a:effectLst/>
                        </a:rPr>
                        <a:t>Basic Bookkeeping</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2212922010"/>
                  </a:ext>
                </a:extLst>
              </a:tr>
              <a:tr h="158596">
                <a:tc>
                  <a:txBody>
                    <a:bodyPr/>
                    <a:lstStyle/>
                    <a:p>
                      <a:pPr algn="l" fontAlgn="b"/>
                      <a:r>
                        <a:rPr lang="en-GB" sz="800" u="none" strike="noStrike">
                          <a:effectLst/>
                        </a:rPr>
                        <a:t>Business Writing</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1141551404"/>
                  </a:ext>
                </a:extLst>
              </a:tr>
              <a:tr h="158596">
                <a:tc>
                  <a:txBody>
                    <a:bodyPr/>
                    <a:lstStyle/>
                    <a:p>
                      <a:pPr algn="l" fontAlgn="b"/>
                      <a:r>
                        <a:rPr lang="en-GB" sz="800" u="none" strike="noStrike">
                          <a:effectLst/>
                        </a:rPr>
                        <a:t>Collaborative Business Writing</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2165915417"/>
                  </a:ext>
                </a:extLst>
              </a:tr>
              <a:tr h="158596">
                <a:tc>
                  <a:txBody>
                    <a:bodyPr/>
                    <a:lstStyle/>
                    <a:p>
                      <a:pPr algn="l" fontAlgn="b"/>
                      <a:r>
                        <a:rPr lang="en-GB" sz="800" u="none" strike="noStrike">
                          <a:effectLst/>
                        </a:rPr>
                        <a:t>Executive and Personal Assistants</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1932377899"/>
                  </a:ext>
                </a:extLst>
              </a:tr>
              <a:tr h="158596">
                <a:tc>
                  <a:txBody>
                    <a:bodyPr/>
                    <a:lstStyle/>
                    <a:p>
                      <a:pPr algn="l" fontAlgn="b"/>
                      <a:r>
                        <a:rPr lang="en-GB" sz="800" u="none" strike="noStrike">
                          <a:effectLst/>
                        </a:rPr>
                        <a:t>Meeting Management</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1399067108"/>
                  </a:ext>
                </a:extLst>
              </a:tr>
              <a:tr h="158596">
                <a:tc>
                  <a:txBody>
                    <a:bodyPr/>
                    <a:lstStyle/>
                    <a:p>
                      <a:pPr algn="l" fontAlgn="b"/>
                      <a:r>
                        <a:rPr lang="en-GB" sz="800" u="none" strike="noStrike">
                          <a:effectLst/>
                        </a:rPr>
                        <a:t>Organizational Skills</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1820574382"/>
                  </a:ext>
                </a:extLst>
              </a:tr>
              <a:tr h="158596">
                <a:tc>
                  <a:txBody>
                    <a:bodyPr/>
                    <a:lstStyle/>
                    <a:p>
                      <a:pPr algn="l" fontAlgn="b"/>
                      <a:r>
                        <a:rPr lang="en-GB" sz="800" u="none" strike="noStrike">
                          <a:effectLst/>
                        </a:rPr>
                        <a:t>Social Media In The Workplace</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1276607772"/>
                  </a:ext>
                </a:extLst>
              </a:tr>
              <a:tr h="158596">
                <a:tc>
                  <a:txBody>
                    <a:bodyPr/>
                    <a:lstStyle/>
                    <a:p>
                      <a:pPr algn="l" fontAlgn="b"/>
                      <a:r>
                        <a:rPr lang="en-GB" sz="800" u="none" strike="noStrike">
                          <a:effectLst/>
                        </a:rPr>
                        <a:t>Supply Chain Management</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2851192556"/>
                  </a:ext>
                </a:extLst>
              </a:tr>
              <a:tr h="158596">
                <a:tc>
                  <a:txBody>
                    <a:bodyPr/>
                    <a:lstStyle/>
                    <a:p>
                      <a:pPr algn="l" fontAlgn="b"/>
                      <a:endParaRPr lang="en-GB" sz="800" b="0" i="0" u="none" strike="noStrike">
                        <a:solidFill>
                          <a:srgbClr val="000000"/>
                        </a:solidFill>
                        <a:effectLst/>
                        <a:latin typeface="Calibri" panose="020F0502020204030204" pitchFamily="34" charset="0"/>
                      </a:endParaRPr>
                    </a:p>
                  </a:txBody>
                  <a:tcPr marL="6789" marR="6789" marT="6789" marB="0" anchor="b"/>
                </a:tc>
                <a:extLst>
                  <a:ext uri="{0D108BD9-81ED-4DB2-BD59-A6C34878D82A}">
                    <a16:rowId xmlns:a16="http://schemas.microsoft.com/office/drawing/2014/main" val="1895195481"/>
                  </a:ext>
                </a:extLst>
              </a:tr>
              <a:tr h="169169">
                <a:tc>
                  <a:txBody>
                    <a:bodyPr/>
                    <a:lstStyle/>
                    <a:p>
                      <a:pPr algn="l" fontAlgn="b"/>
                      <a:r>
                        <a:rPr lang="en-GB" sz="900" u="none" strike="noStrike">
                          <a:effectLst/>
                        </a:rPr>
                        <a:t>Career Development Bundle</a:t>
                      </a:r>
                      <a:endParaRPr lang="en-GB" sz="900" b="1" i="0" u="none" strike="noStrike">
                        <a:solidFill>
                          <a:srgbClr val="000000"/>
                        </a:solidFill>
                        <a:effectLst/>
                        <a:latin typeface="Calibri" panose="020F0502020204030204" pitchFamily="34" charset="0"/>
                      </a:endParaRPr>
                    </a:p>
                  </a:txBody>
                  <a:tcPr marL="6789" marR="6789" marT="6789" marB="0" anchor="b"/>
                </a:tc>
                <a:extLst>
                  <a:ext uri="{0D108BD9-81ED-4DB2-BD59-A6C34878D82A}">
                    <a16:rowId xmlns:a16="http://schemas.microsoft.com/office/drawing/2014/main" val="1680364151"/>
                  </a:ext>
                </a:extLst>
              </a:tr>
              <a:tr h="158596">
                <a:tc>
                  <a:txBody>
                    <a:bodyPr/>
                    <a:lstStyle/>
                    <a:p>
                      <a:pPr algn="l" fontAlgn="b"/>
                      <a:r>
                        <a:rPr lang="en-GB" sz="800" u="none" strike="noStrike">
                          <a:effectLst/>
                        </a:rPr>
                        <a:t>Building Confidence and Assertiveness</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3685437698"/>
                  </a:ext>
                </a:extLst>
              </a:tr>
              <a:tr h="158596">
                <a:tc>
                  <a:txBody>
                    <a:bodyPr/>
                    <a:lstStyle/>
                    <a:p>
                      <a:pPr algn="l" fontAlgn="b"/>
                      <a:r>
                        <a:rPr lang="en-GB" sz="800" u="none" strike="noStrike">
                          <a:effectLst/>
                        </a:rPr>
                        <a:t>Communication Strategies</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2325703568"/>
                  </a:ext>
                </a:extLst>
              </a:tr>
              <a:tr h="158596">
                <a:tc>
                  <a:txBody>
                    <a:bodyPr/>
                    <a:lstStyle/>
                    <a:p>
                      <a:pPr algn="l" fontAlgn="b"/>
                      <a:r>
                        <a:rPr lang="en-GB" sz="800" u="none" strike="noStrike">
                          <a:effectLst/>
                        </a:rPr>
                        <a:t>Creative Problem Solving</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1380301666"/>
                  </a:ext>
                </a:extLst>
              </a:tr>
              <a:tr h="158596">
                <a:tc>
                  <a:txBody>
                    <a:bodyPr/>
                    <a:lstStyle/>
                    <a:p>
                      <a:pPr algn="l" fontAlgn="b"/>
                      <a:r>
                        <a:rPr lang="en-GB" sz="800" u="none" strike="noStrike">
                          <a:effectLst/>
                        </a:rPr>
                        <a:t>Creativity: Thinking Outside the Box</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2865294348"/>
                  </a:ext>
                </a:extLst>
              </a:tr>
              <a:tr h="158596">
                <a:tc>
                  <a:txBody>
                    <a:bodyPr/>
                    <a:lstStyle/>
                    <a:p>
                      <a:pPr algn="l" fontAlgn="b"/>
                      <a:r>
                        <a:rPr lang="en-GB" sz="800" u="none" strike="noStrike">
                          <a:effectLst/>
                        </a:rPr>
                        <a:t>Developing Creativity</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2577814618"/>
                  </a:ext>
                </a:extLst>
              </a:tr>
              <a:tr h="158596">
                <a:tc>
                  <a:txBody>
                    <a:bodyPr/>
                    <a:lstStyle/>
                    <a:p>
                      <a:pPr algn="l" fontAlgn="b"/>
                      <a:r>
                        <a:rPr lang="en-GB" sz="800" u="none" strike="noStrike">
                          <a:effectLst/>
                        </a:rPr>
                        <a:t>Digital Citizenship</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3642950231"/>
                  </a:ext>
                </a:extLst>
              </a:tr>
              <a:tr h="158596">
                <a:tc>
                  <a:txBody>
                    <a:bodyPr/>
                    <a:lstStyle/>
                    <a:p>
                      <a:pPr algn="l" fontAlgn="b"/>
                      <a:r>
                        <a:rPr lang="en-GB" sz="800" u="none" strike="noStrike">
                          <a:effectLst/>
                        </a:rPr>
                        <a:t>Entrepreneurship</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2605249063"/>
                  </a:ext>
                </a:extLst>
              </a:tr>
              <a:tr h="158596">
                <a:tc>
                  <a:txBody>
                    <a:bodyPr/>
                    <a:lstStyle/>
                    <a:p>
                      <a:pPr algn="l" fontAlgn="b"/>
                      <a:r>
                        <a:rPr lang="en-GB" sz="800" u="none" strike="noStrike">
                          <a:effectLst/>
                        </a:rPr>
                        <a:t>Interpersonal Skills</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1844134596"/>
                  </a:ext>
                </a:extLst>
              </a:tr>
              <a:tr h="158596">
                <a:tc>
                  <a:txBody>
                    <a:bodyPr/>
                    <a:lstStyle/>
                    <a:p>
                      <a:pPr algn="l" fontAlgn="b"/>
                      <a:r>
                        <a:rPr lang="en-GB" sz="800" u="none" strike="noStrike">
                          <a:effectLst/>
                        </a:rPr>
                        <a:t>Leadership Development for Women</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3371102766"/>
                  </a:ext>
                </a:extLst>
              </a:tr>
              <a:tr h="158596">
                <a:tc>
                  <a:txBody>
                    <a:bodyPr/>
                    <a:lstStyle/>
                    <a:p>
                      <a:pPr algn="l" fontAlgn="b"/>
                      <a:r>
                        <a:rPr lang="en-GB" sz="800" u="none" strike="noStrike">
                          <a:effectLst/>
                        </a:rPr>
                        <a:t>mLearning Essentials</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4139948339"/>
                  </a:ext>
                </a:extLst>
              </a:tr>
              <a:tr h="158596">
                <a:tc>
                  <a:txBody>
                    <a:bodyPr/>
                    <a:lstStyle/>
                    <a:p>
                      <a:pPr algn="l" fontAlgn="b"/>
                      <a:r>
                        <a:rPr lang="en-GB" sz="800" u="none" strike="noStrike">
                          <a:effectLst/>
                        </a:rPr>
                        <a:t>Negotiation Skills</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2344692068"/>
                  </a:ext>
                </a:extLst>
              </a:tr>
              <a:tr h="158596">
                <a:tc>
                  <a:txBody>
                    <a:bodyPr/>
                    <a:lstStyle/>
                    <a:p>
                      <a:pPr algn="l" fontAlgn="b"/>
                      <a:r>
                        <a:rPr lang="en-GB" sz="800" u="none" strike="noStrike">
                          <a:effectLst/>
                        </a:rPr>
                        <a:t>Personal Branding</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551572712"/>
                  </a:ext>
                </a:extLst>
              </a:tr>
              <a:tr h="158596">
                <a:tc>
                  <a:txBody>
                    <a:bodyPr/>
                    <a:lstStyle/>
                    <a:p>
                      <a:pPr algn="l" fontAlgn="b"/>
                      <a:r>
                        <a:rPr lang="en-GB" sz="800" u="none" strike="noStrike" dirty="0">
                          <a:effectLst/>
                        </a:rPr>
                        <a:t>Project Management 7th Edition</a:t>
                      </a:r>
                      <a:endParaRPr lang="en-GB" sz="800" b="0" i="0" u="none" strike="noStrike" dirty="0">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3850243714"/>
                  </a:ext>
                </a:extLst>
              </a:tr>
              <a:tr h="158596">
                <a:tc>
                  <a:txBody>
                    <a:bodyPr/>
                    <a:lstStyle/>
                    <a:p>
                      <a:pPr algn="l" fontAlgn="b"/>
                      <a:r>
                        <a:rPr lang="en-GB" sz="800" u="none" strike="noStrike">
                          <a:effectLst/>
                        </a:rPr>
                        <a:t>Telework And Telecommuting</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3607367406"/>
                  </a:ext>
                </a:extLst>
              </a:tr>
              <a:tr h="158596">
                <a:tc>
                  <a:txBody>
                    <a:bodyPr/>
                    <a:lstStyle/>
                    <a:p>
                      <a:pPr algn="l" fontAlgn="b"/>
                      <a:r>
                        <a:rPr lang="en-GB" sz="800" u="none" strike="noStrike">
                          <a:effectLst/>
                        </a:rPr>
                        <a:t>Ten Soft Skills You Need</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3386540740"/>
                  </a:ext>
                </a:extLst>
              </a:tr>
              <a:tr h="158596">
                <a:tc>
                  <a:txBody>
                    <a:bodyPr/>
                    <a:lstStyle/>
                    <a:p>
                      <a:pPr algn="l" fontAlgn="b"/>
                      <a:r>
                        <a:rPr lang="en-GB" sz="800" u="none" strike="noStrike">
                          <a:effectLst/>
                        </a:rPr>
                        <a:t>The Cloud and Business</a:t>
                      </a:r>
                      <a:endParaRPr lang="en-GB" sz="800" b="0" i="0" u="none" strike="noStrike">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2039351198"/>
                  </a:ext>
                </a:extLst>
              </a:tr>
              <a:tr h="158596">
                <a:tc>
                  <a:txBody>
                    <a:bodyPr/>
                    <a:lstStyle/>
                    <a:p>
                      <a:pPr algn="l" fontAlgn="b"/>
                      <a:r>
                        <a:rPr lang="en-GB" sz="800" u="none" strike="noStrike" dirty="0">
                          <a:effectLst/>
                        </a:rPr>
                        <a:t>Time Management</a:t>
                      </a:r>
                      <a:endParaRPr lang="en-GB" sz="800" b="0" i="0" u="none" strike="noStrike" dirty="0">
                        <a:solidFill>
                          <a:srgbClr val="000000"/>
                        </a:solidFill>
                        <a:effectLst/>
                        <a:latin typeface="Calibri" panose="020F0502020204030204" pitchFamily="34" charset="0"/>
                      </a:endParaRPr>
                    </a:p>
                  </a:txBody>
                  <a:tcPr marL="244402" marR="6789" marT="6789" marB="0" anchor="b"/>
                </a:tc>
                <a:extLst>
                  <a:ext uri="{0D108BD9-81ED-4DB2-BD59-A6C34878D82A}">
                    <a16:rowId xmlns:a16="http://schemas.microsoft.com/office/drawing/2014/main" val="865187700"/>
                  </a:ext>
                </a:extLst>
              </a:tr>
            </a:tbl>
          </a:graphicData>
        </a:graphic>
      </p:graphicFrame>
    </p:spTree>
    <p:extLst>
      <p:ext uri="{BB962C8B-B14F-4D97-AF65-F5344CB8AC3E}">
        <p14:creationId xmlns:p14="http://schemas.microsoft.com/office/powerpoint/2010/main" val="2973622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4AF752E-F3FC-4D1D-8C8A-3C15C17F9FCF}"/>
            </a:ext>
          </a:extLst>
        </p:cNvPr>
        <p:cNvGrpSpPr/>
        <p:nvPr/>
      </p:nvGrpSpPr>
      <p:grpSpPr>
        <a:xfrm>
          <a:off x="0" y="0"/>
          <a:ext cx="0" cy="0"/>
          <a:chOff x="0" y="0"/>
          <a:chExt cx="0" cy="0"/>
        </a:xfrm>
      </p:grpSpPr>
      <p:sp>
        <p:nvSpPr>
          <p:cNvPr id="125" name="Rectangle 124">
            <a:extLst>
              <a:ext uri="{FF2B5EF4-FFF2-40B4-BE49-F238E27FC236}">
                <a16:creationId xmlns:a16="http://schemas.microsoft.com/office/drawing/2014/main" id="{6B9460FC-D5DC-1836-2912-73F489D77B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 y="0"/>
            <a:ext cx="45719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BC465797-30D8-CB99-97F1-F0DA64C7AF53}"/>
              </a:ext>
            </a:extLst>
          </p:cNvPr>
          <p:cNvSpPr txBox="1"/>
          <p:nvPr/>
        </p:nvSpPr>
        <p:spPr>
          <a:xfrm>
            <a:off x="871873" y="655782"/>
            <a:ext cx="3213314" cy="1480199"/>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3800" spc="-10">
                <a:solidFill>
                  <a:schemeClr val="bg1"/>
                </a:solidFill>
                <a:effectLst/>
                <a:latin typeface="+mj-lt"/>
                <a:ea typeface="+mj-ea"/>
                <a:cs typeface="+mj-cs"/>
              </a:rPr>
              <a:t>COURSES</a:t>
            </a:r>
            <a:r>
              <a:rPr lang="en-US" sz="3800">
                <a:solidFill>
                  <a:schemeClr val="bg1"/>
                </a:solidFill>
                <a:effectLst/>
                <a:latin typeface="+mj-lt"/>
                <a:ea typeface="+mj-ea"/>
                <a:cs typeface="+mj-cs"/>
              </a:rPr>
              <a:t> </a:t>
            </a:r>
            <a:endParaRPr lang="en-US" sz="3800">
              <a:solidFill>
                <a:schemeClr val="bg1"/>
              </a:solidFill>
              <a:latin typeface="+mj-lt"/>
              <a:ea typeface="+mj-ea"/>
              <a:cs typeface="+mj-cs"/>
            </a:endParaRPr>
          </a:p>
        </p:txBody>
      </p:sp>
      <p:sp>
        <p:nvSpPr>
          <p:cNvPr id="127" name="Rectangle 126">
            <a:extLst>
              <a:ext uri="{FF2B5EF4-FFF2-40B4-BE49-F238E27FC236}">
                <a16:creationId xmlns:a16="http://schemas.microsoft.com/office/drawing/2014/main" id="{F8A0141B-209F-56C3-3C89-87205842D0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0" y="0"/>
            <a:ext cx="4571992"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1267596E-AE63-69C6-6EC5-D238D1BB2F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878" y="643465"/>
            <a:ext cx="3429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a:extLst>
              <a:ext uri="{FF2B5EF4-FFF2-40B4-BE49-F238E27FC236}">
                <a16:creationId xmlns:a16="http://schemas.microsoft.com/office/drawing/2014/main" id="{91EA19C7-A932-B627-2D6C-049DBEE234C9}"/>
              </a:ext>
            </a:extLst>
          </p:cNvPr>
          <p:cNvSpPr>
            <a:spLocks noGrp="1"/>
          </p:cNvSpPr>
          <p:nvPr>
            <p:ph type="sldNum" sz="quarter" idx="12"/>
          </p:nvPr>
        </p:nvSpPr>
        <p:spPr>
          <a:xfrm>
            <a:off x="120650" y="3246439"/>
            <a:ext cx="504718" cy="343768"/>
          </a:xfrm>
        </p:spPr>
        <p:txBody>
          <a:bodyPr vert="horz" lIns="91440" tIns="45720" rIns="91440" bIns="45720" rtlCol="0" anchor="ctr">
            <a:normAutofit/>
          </a:bodyPr>
          <a:lstStyle/>
          <a:p>
            <a:pPr algn="ctr">
              <a:spcAft>
                <a:spcPts val="600"/>
              </a:spcAft>
            </a:pPr>
            <a:fld id="{5BEB46A9-3985-4A68-94FC-41364C1C54A8}" type="slidenum">
              <a:rPr lang="en-US">
                <a:solidFill>
                  <a:schemeClr val="bg1"/>
                </a:solidFill>
              </a:rPr>
              <a:pPr algn="ctr">
                <a:spcAft>
                  <a:spcPts val="600"/>
                </a:spcAft>
              </a:pPr>
              <a:t>22</a:t>
            </a:fld>
            <a:endParaRPr lang="en-US">
              <a:solidFill>
                <a:schemeClr val="bg1"/>
              </a:solidFill>
            </a:endParaRPr>
          </a:p>
        </p:txBody>
      </p:sp>
      <p:pic>
        <p:nvPicPr>
          <p:cNvPr id="29" name="Image 3">
            <a:extLst>
              <a:ext uri="{FF2B5EF4-FFF2-40B4-BE49-F238E27FC236}">
                <a16:creationId xmlns:a16="http://schemas.microsoft.com/office/drawing/2014/main" id="{A6723FC0-D0B3-2D87-EF8E-14BBD93F0AE4}"/>
              </a:ext>
            </a:extLst>
          </p:cNvPr>
          <p:cNvPicPr>
            <a:picLocks/>
          </p:cNvPicPr>
          <p:nvPr/>
        </p:nvPicPr>
        <p:blipFill>
          <a:blip r:embed="rId2" cstate="print"/>
          <a:stretch>
            <a:fillRect/>
          </a:stretch>
        </p:blipFill>
        <p:spPr>
          <a:xfrm>
            <a:off x="871874" y="2635730"/>
            <a:ext cx="3208108" cy="3208108"/>
          </a:xfrm>
          <a:prstGeom prst="rect">
            <a:avLst/>
          </a:prstGeom>
        </p:spPr>
      </p:pic>
      <p:graphicFrame>
        <p:nvGraphicFramePr>
          <p:cNvPr id="3" name="Table 2">
            <a:extLst>
              <a:ext uri="{FF2B5EF4-FFF2-40B4-BE49-F238E27FC236}">
                <a16:creationId xmlns:a16="http://schemas.microsoft.com/office/drawing/2014/main" id="{C5331E15-7C1F-F437-9896-E6277639F67A}"/>
              </a:ext>
            </a:extLst>
          </p:cNvPr>
          <p:cNvGraphicFramePr>
            <a:graphicFrameLocks noGrp="1"/>
          </p:cNvGraphicFramePr>
          <p:nvPr>
            <p:extLst>
              <p:ext uri="{D42A27DB-BD31-4B8C-83A1-F6EECF244321}">
                <p14:modId xmlns:p14="http://schemas.microsoft.com/office/powerpoint/2010/main" val="2180697035"/>
              </p:ext>
            </p:extLst>
          </p:nvPr>
        </p:nvGraphicFramePr>
        <p:xfrm>
          <a:off x="4680205" y="704837"/>
          <a:ext cx="4076700" cy="4394200"/>
        </p:xfrm>
        <a:graphic>
          <a:graphicData uri="http://schemas.openxmlformats.org/drawingml/2006/table">
            <a:tbl>
              <a:tblPr>
                <a:tableStyleId>{5C22544A-7EE6-4342-B048-85BDC9FD1C3A}</a:tableStyleId>
              </a:tblPr>
              <a:tblGrid>
                <a:gridCol w="4076700">
                  <a:extLst>
                    <a:ext uri="{9D8B030D-6E8A-4147-A177-3AD203B41FA5}">
                      <a16:colId xmlns:a16="http://schemas.microsoft.com/office/drawing/2014/main" val="3632800223"/>
                    </a:ext>
                  </a:extLst>
                </a:gridCol>
              </a:tblGrid>
              <a:tr h="203200">
                <a:tc>
                  <a:txBody>
                    <a:bodyPr/>
                    <a:lstStyle/>
                    <a:p>
                      <a:pPr algn="l" fontAlgn="b"/>
                      <a:r>
                        <a:rPr lang="en-GB" sz="1200" u="none" strike="noStrike">
                          <a:effectLst/>
                        </a:rPr>
                        <a:t>Human Resources Bundle</a:t>
                      </a:r>
                      <a:endParaRPr lang="en-GB" sz="12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41339836"/>
                  </a:ext>
                </a:extLst>
              </a:tr>
              <a:tr h="190500">
                <a:tc>
                  <a:txBody>
                    <a:bodyPr/>
                    <a:lstStyle/>
                    <a:p>
                      <a:pPr algn="l" fontAlgn="b"/>
                      <a:r>
                        <a:rPr lang="en-GB" sz="1100" u="none" strike="noStrike">
                          <a:effectLst/>
                        </a:rPr>
                        <a:t>Business Succession Planning</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3058401757"/>
                  </a:ext>
                </a:extLst>
              </a:tr>
              <a:tr h="190500">
                <a:tc>
                  <a:txBody>
                    <a:bodyPr/>
                    <a:lstStyle/>
                    <a:p>
                      <a:pPr algn="l" fontAlgn="b"/>
                      <a:r>
                        <a:rPr lang="en-GB" sz="1100" u="none" strike="noStrike">
                          <a:effectLst/>
                        </a:rPr>
                        <a:t>Contract Management</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36656104"/>
                  </a:ext>
                </a:extLst>
              </a:tr>
              <a:tr h="190500">
                <a:tc>
                  <a:txBody>
                    <a:bodyPr/>
                    <a:lstStyle/>
                    <a:p>
                      <a:pPr algn="l" fontAlgn="b"/>
                      <a:r>
                        <a:rPr lang="en-GB" sz="1100" u="none" strike="noStrike">
                          <a:effectLst/>
                        </a:rPr>
                        <a:t>Crisis Management</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1085811481"/>
                  </a:ext>
                </a:extLst>
              </a:tr>
              <a:tr h="190500">
                <a:tc>
                  <a:txBody>
                    <a:bodyPr/>
                    <a:lstStyle/>
                    <a:p>
                      <a:pPr algn="l" fontAlgn="b"/>
                      <a:r>
                        <a:rPr lang="en-GB" sz="1100" u="none" strike="noStrike">
                          <a:effectLst/>
                        </a:rPr>
                        <a:t>Developing a Lunch and Learn</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3477026033"/>
                  </a:ext>
                </a:extLst>
              </a:tr>
              <a:tr h="190500">
                <a:tc>
                  <a:txBody>
                    <a:bodyPr/>
                    <a:lstStyle/>
                    <a:p>
                      <a:pPr algn="l" fontAlgn="b"/>
                      <a:r>
                        <a:rPr lang="en-GB" sz="1100" u="none" strike="noStrike">
                          <a:effectLst/>
                        </a:rPr>
                        <a:t>Diversity, Equity, and Inclusion</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3282380722"/>
                  </a:ext>
                </a:extLst>
              </a:tr>
              <a:tr h="190500">
                <a:tc>
                  <a:txBody>
                    <a:bodyPr/>
                    <a:lstStyle/>
                    <a:p>
                      <a:pPr algn="l" fontAlgn="b"/>
                      <a:r>
                        <a:rPr lang="en-GB" sz="1100" u="none" strike="noStrike">
                          <a:effectLst/>
                        </a:rPr>
                        <a:t>Employee Onboarding</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1896925575"/>
                  </a:ext>
                </a:extLst>
              </a:tr>
              <a:tr h="190500">
                <a:tc>
                  <a:txBody>
                    <a:bodyPr/>
                    <a:lstStyle/>
                    <a:p>
                      <a:pPr algn="l" fontAlgn="b"/>
                      <a:r>
                        <a:rPr lang="en-GB" sz="1100" u="none" strike="noStrike">
                          <a:effectLst/>
                        </a:rPr>
                        <a:t>Employee Recruitment</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2693503945"/>
                  </a:ext>
                </a:extLst>
              </a:tr>
              <a:tr h="190500">
                <a:tc>
                  <a:txBody>
                    <a:bodyPr/>
                    <a:lstStyle/>
                    <a:p>
                      <a:pPr algn="l" fontAlgn="b"/>
                      <a:r>
                        <a:rPr lang="en-GB" sz="1100" u="none" strike="noStrike">
                          <a:effectLst/>
                        </a:rPr>
                        <a:t>Employee Termination Processes</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572043158"/>
                  </a:ext>
                </a:extLst>
              </a:tr>
              <a:tr h="190500">
                <a:tc>
                  <a:txBody>
                    <a:bodyPr/>
                    <a:lstStyle/>
                    <a:p>
                      <a:pPr algn="l" fontAlgn="b"/>
                      <a:r>
                        <a:rPr lang="en-GB" sz="1100" u="none" strike="noStrike">
                          <a:effectLst/>
                        </a:rPr>
                        <a:t>Generation Gaps</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2510337309"/>
                  </a:ext>
                </a:extLst>
              </a:tr>
              <a:tr h="190500">
                <a:tc>
                  <a:txBody>
                    <a:bodyPr/>
                    <a:lstStyle/>
                    <a:p>
                      <a:pPr algn="l" fontAlgn="b"/>
                      <a:r>
                        <a:rPr lang="en-GB" sz="1100" u="none" strike="noStrike">
                          <a:effectLst/>
                        </a:rPr>
                        <a:t>Health and Wellness at Work</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1998371295"/>
                  </a:ext>
                </a:extLst>
              </a:tr>
              <a:tr h="190500">
                <a:tc>
                  <a:txBody>
                    <a:bodyPr/>
                    <a:lstStyle/>
                    <a:p>
                      <a:pPr algn="l" fontAlgn="b"/>
                      <a:r>
                        <a:rPr lang="en-GB" sz="1100" u="none" strike="noStrike">
                          <a:effectLst/>
                        </a:rPr>
                        <a:t>Hiring Strategies</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661229322"/>
                  </a:ext>
                </a:extLst>
              </a:tr>
              <a:tr h="190500">
                <a:tc>
                  <a:txBody>
                    <a:bodyPr/>
                    <a:lstStyle/>
                    <a:p>
                      <a:pPr algn="l" fontAlgn="b"/>
                      <a:r>
                        <a:rPr lang="en-GB" sz="1100" u="none" strike="noStrike">
                          <a:effectLst/>
                        </a:rPr>
                        <a:t>Human Resource Management</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3987418053"/>
                  </a:ext>
                </a:extLst>
              </a:tr>
              <a:tr h="190500">
                <a:tc>
                  <a:txBody>
                    <a:bodyPr/>
                    <a:lstStyle/>
                    <a:p>
                      <a:pPr algn="l" fontAlgn="b"/>
                      <a:r>
                        <a:rPr lang="en-GB" sz="1100" u="none" strike="noStrike">
                          <a:effectLst/>
                        </a:rPr>
                        <a:t>Managing Workplace Harassment</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3039392573"/>
                  </a:ext>
                </a:extLst>
              </a:tr>
              <a:tr h="190500">
                <a:tc>
                  <a:txBody>
                    <a:bodyPr/>
                    <a:lstStyle/>
                    <a:p>
                      <a:pPr algn="l" fontAlgn="b"/>
                      <a:r>
                        <a:rPr lang="en-GB" sz="1100" u="none" strike="noStrike">
                          <a:effectLst/>
                        </a:rPr>
                        <a:t>Measuring Results From Training</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3740233663"/>
                  </a:ext>
                </a:extLst>
              </a:tr>
              <a:tr h="190500">
                <a:tc>
                  <a:txBody>
                    <a:bodyPr/>
                    <a:lstStyle/>
                    <a:p>
                      <a:pPr algn="l" fontAlgn="b"/>
                      <a:r>
                        <a:rPr lang="en-GB" sz="1100" u="none" strike="noStrike">
                          <a:effectLst/>
                        </a:rPr>
                        <a:t>Millennial Onboarding</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3078248127"/>
                  </a:ext>
                </a:extLst>
              </a:tr>
              <a:tr h="190500">
                <a:tc>
                  <a:txBody>
                    <a:bodyPr/>
                    <a:lstStyle/>
                    <a:p>
                      <a:pPr algn="l" fontAlgn="b"/>
                      <a:r>
                        <a:rPr lang="en-GB" sz="1100" u="none" strike="noStrike">
                          <a:effectLst/>
                        </a:rPr>
                        <a:t>Sensitivity Training</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3032357687"/>
                  </a:ext>
                </a:extLst>
              </a:tr>
              <a:tr h="190500">
                <a:tc>
                  <a:txBody>
                    <a:bodyPr/>
                    <a:lstStyle/>
                    <a:p>
                      <a:pPr algn="l" fontAlgn="b"/>
                      <a:r>
                        <a:rPr lang="en-GB" sz="1100" u="none" strike="noStrike">
                          <a:effectLst/>
                        </a:rPr>
                        <a:t>Talent Management</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1226413303"/>
                  </a:ext>
                </a:extLst>
              </a:tr>
              <a:tr h="190500">
                <a:tc>
                  <a:txBody>
                    <a:bodyPr/>
                    <a:lstStyle/>
                    <a:p>
                      <a:pPr algn="l" fontAlgn="b"/>
                      <a:r>
                        <a:rPr lang="en-GB" sz="1100" u="none" strike="noStrike">
                          <a:effectLst/>
                        </a:rPr>
                        <a:t>Train-The-Trainer</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1804362139"/>
                  </a:ext>
                </a:extLst>
              </a:tr>
              <a:tr h="190500">
                <a:tc>
                  <a:txBody>
                    <a:bodyPr/>
                    <a:lstStyle/>
                    <a:p>
                      <a:pPr algn="l" fontAlgn="b"/>
                      <a:r>
                        <a:rPr lang="en-GB" sz="1100" u="none" strike="noStrike">
                          <a:effectLst/>
                        </a:rPr>
                        <a:t>Unconscious Bias</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2891977777"/>
                  </a:ext>
                </a:extLst>
              </a:tr>
              <a:tr h="190500">
                <a:tc>
                  <a:txBody>
                    <a:bodyPr/>
                    <a:lstStyle/>
                    <a:p>
                      <a:pPr algn="l" fontAlgn="b"/>
                      <a:r>
                        <a:rPr lang="en-GB" sz="1100" u="none" strike="noStrike">
                          <a:effectLst/>
                        </a:rPr>
                        <a:t>Universal Safety Practices</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1793395018"/>
                  </a:ext>
                </a:extLst>
              </a:tr>
              <a:tr h="190500">
                <a:tc>
                  <a:txBody>
                    <a:bodyPr/>
                    <a:lstStyle/>
                    <a:p>
                      <a:pPr algn="l" fontAlgn="b"/>
                      <a:r>
                        <a:rPr lang="en-GB" sz="1100" u="none" strike="noStrike">
                          <a:effectLst/>
                        </a:rPr>
                        <a:t>Workplace Harassment</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3392939067"/>
                  </a:ext>
                </a:extLst>
              </a:tr>
              <a:tr h="190500">
                <a:tc>
                  <a:txBody>
                    <a:bodyPr/>
                    <a:lstStyle/>
                    <a:p>
                      <a:pPr algn="l" fontAlgn="b"/>
                      <a:r>
                        <a:rPr lang="en-GB" sz="1100" u="none" strike="noStrike" dirty="0">
                          <a:effectLst/>
                        </a:rPr>
                        <a:t>Workplace Violence</a:t>
                      </a:r>
                      <a:endParaRPr lang="en-GB" sz="1100" b="0" i="0" u="none" strike="noStrike" dirty="0">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1794294430"/>
                  </a:ext>
                </a:extLst>
              </a:tr>
            </a:tbl>
          </a:graphicData>
        </a:graphic>
      </p:graphicFrame>
    </p:spTree>
    <p:extLst>
      <p:ext uri="{BB962C8B-B14F-4D97-AF65-F5344CB8AC3E}">
        <p14:creationId xmlns:p14="http://schemas.microsoft.com/office/powerpoint/2010/main" val="38045890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A0C215A-01D5-0C43-F4AE-BAF4C48C31C4}"/>
            </a:ext>
          </a:extLst>
        </p:cNvPr>
        <p:cNvGrpSpPr/>
        <p:nvPr/>
      </p:nvGrpSpPr>
      <p:grpSpPr>
        <a:xfrm>
          <a:off x="0" y="0"/>
          <a:ext cx="0" cy="0"/>
          <a:chOff x="0" y="0"/>
          <a:chExt cx="0" cy="0"/>
        </a:xfrm>
      </p:grpSpPr>
      <p:sp>
        <p:nvSpPr>
          <p:cNvPr id="125" name="Rectangle 124">
            <a:extLst>
              <a:ext uri="{FF2B5EF4-FFF2-40B4-BE49-F238E27FC236}">
                <a16:creationId xmlns:a16="http://schemas.microsoft.com/office/drawing/2014/main" id="{0C1F7A2E-CF75-BA77-F4E1-67F4F30A50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 y="0"/>
            <a:ext cx="45719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A8BD6513-7D3C-406B-4B2D-1CEA346745E8}"/>
              </a:ext>
            </a:extLst>
          </p:cNvPr>
          <p:cNvSpPr txBox="1"/>
          <p:nvPr/>
        </p:nvSpPr>
        <p:spPr>
          <a:xfrm>
            <a:off x="871873" y="655782"/>
            <a:ext cx="3213314" cy="1480199"/>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3800" spc="-10">
                <a:solidFill>
                  <a:schemeClr val="bg1"/>
                </a:solidFill>
                <a:effectLst/>
                <a:latin typeface="+mj-lt"/>
                <a:ea typeface="+mj-ea"/>
                <a:cs typeface="+mj-cs"/>
              </a:rPr>
              <a:t>COURSES</a:t>
            </a:r>
            <a:r>
              <a:rPr lang="en-US" sz="3800">
                <a:solidFill>
                  <a:schemeClr val="bg1"/>
                </a:solidFill>
                <a:effectLst/>
                <a:latin typeface="+mj-lt"/>
                <a:ea typeface="+mj-ea"/>
                <a:cs typeface="+mj-cs"/>
              </a:rPr>
              <a:t> </a:t>
            </a:r>
            <a:endParaRPr lang="en-US" sz="3800">
              <a:solidFill>
                <a:schemeClr val="bg1"/>
              </a:solidFill>
              <a:latin typeface="+mj-lt"/>
              <a:ea typeface="+mj-ea"/>
              <a:cs typeface="+mj-cs"/>
            </a:endParaRPr>
          </a:p>
        </p:txBody>
      </p:sp>
      <p:sp>
        <p:nvSpPr>
          <p:cNvPr id="127" name="Rectangle 126">
            <a:extLst>
              <a:ext uri="{FF2B5EF4-FFF2-40B4-BE49-F238E27FC236}">
                <a16:creationId xmlns:a16="http://schemas.microsoft.com/office/drawing/2014/main" id="{CA488F2B-6725-2D05-07E4-1144F0FF7A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0" y="0"/>
            <a:ext cx="4571992"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115968F8-9278-C607-327C-041C430C29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878" y="643465"/>
            <a:ext cx="3429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a:extLst>
              <a:ext uri="{FF2B5EF4-FFF2-40B4-BE49-F238E27FC236}">
                <a16:creationId xmlns:a16="http://schemas.microsoft.com/office/drawing/2014/main" id="{5D06604A-13ED-FF8D-834B-BD04B67CF1BA}"/>
              </a:ext>
            </a:extLst>
          </p:cNvPr>
          <p:cNvSpPr>
            <a:spLocks noGrp="1"/>
          </p:cNvSpPr>
          <p:nvPr>
            <p:ph type="sldNum" sz="quarter" idx="12"/>
          </p:nvPr>
        </p:nvSpPr>
        <p:spPr>
          <a:xfrm>
            <a:off x="120650" y="3246439"/>
            <a:ext cx="504718" cy="343768"/>
          </a:xfrm>
        </p:spPr>
        <p:txBody>
          <a:bodyPr vert="horz" lIns="91440" tIns="45720" rIns="91440" bIns="45720" rtlCol="0" anchor="ctr">
            <a:normAutofit/>
          </a:bodyPr>
          <a:lstStyle/>
          <a:p>
            <a:pPr algn="ctr">
              <a:spcAft>
                <a:spcPts val="600"/>
              </a:spcAft>
            </a:pPr>
            <a:fld id="{5BEB46A9-3985-4A68-94FC-41364C1C54A8}" type="slidenum">
              <a:rPr lang="en-US">
                <a:solidFill>
                  <a:schemeClr val="bg1"/>
                </a:solidFill>
              </a:rPr>
              <a:pPr algn="ctr">
                <a:spcAft>
                  <a:spcPts val="600"/>
                </a:spcAft>
              </a:pPr>
              <a:t>23</a:t>
            </a:fld>
            <a:endParaRPr lang="en-US">
              <a:solidFill>
                <a:schemeClr val="bg1"/>
              </a:solidFill>
            </a:endParaRPr>
          </a:p>
        </p:txBody>
      </p:sp>
      <p:pic>
        <p:nvPicPr>
          <p:cNvPr id="29" name="Image 3">
            <a:extLst>
              <a:ext uri="{FF2B5EF4-FFF2-40B4-BE49-F238E27FC236}">
                <a16:creationId xmlns:a16="http://schemas.microsoft.com/office/drawing/2014/main" id="{230BCBF5-353F-08C1-B763-F77F2084A669}"/>
              </a:ext>
            </a:extLst>
          </p:cNvPr>
          <p:cNvPicPr>
            <a:picLocks/>
          </p:cNvPicPr>
          <p:nvPr/>
        </p:nvPicPr>
        <p:blipFill>
          <a:blip r:embed="rId2" cstate="print"/>
          <a:stretch>
            <a:fillRect/>
          </a:stretch>
        </p:blipFill>
        <p:spPr>
          <a:xfrm>
            <a:off x="871874" y="2635730"/>
            <a:ext cx="3208108" cy="3208108"/>
          </a:xfrm>
          <a:prstGeom prst="rect">
            <a:avLst/>
          </a:prstGeom>
        </p:spPr>
      </p:pic>
      <p:graphicFrame>
        <p:nvGraphicFramePr>
          <p:cNvPr id="2" name="Table 1">
            <a:extLst>
              <a:ext uri="{FF2B5EF4-FFF2-40B4-BE49-F238E27FC236}">
                <a16:creationId xmlns:a16="http://schemas.microsoft.com/office/drawing/2014/main" id="{E93F2AC3-1261-9AE0-7D73-BF28592BE280}"/>
              </a:ext>
            </a:extLst>
          </p:cNvPr>
          <p:cNvGraphicFramePr>
            <a:graphicFrameLocks noGrp="1"/>
          </p:cNvGraphicFramePr>
          <p:nvPr>
            <p:extLst>
              <p:ext uri="{D42A27DB-BD31-4B8C-83A1-F6EECF244321}">
                <p14:modId xmlns:p14="http://schemas.microsoft.com/office/powerpoint/2010/main" val="2774299601"/>
              </p:ext>
            </p:extLst>
          </p:nvPr>
        </p:nvGraphicFramePr>
        <p:xfrm>
          <a:off x="4818490" y="1221223"/>
          <a:ext cx="4076700" cy="4394200"/>
        </p:xfrm>
        <a:graphic>
          <a:graphicData uri="http://schemas.openxmlformats.org/drawingml/2006/table">
            <a:tbl>
              <a:tblPr>
                <a:tableStyleId>{5C22544A-7EE6-4342-B048-85BDC9FD1C3A}</a:tableStyleId>
              </a:tblPr>
              <a:tblGrid>
                <a:gridCol w="4076700">
                  <a:extLst>
                    <a:ext uri="{9D8B030D-6E8A-4147-A177-3AD203B41FA5}">
                      <a16:colId xmlns:a16="http://schemas.microsoft.com/office/drawing/2014/main" val="3838783085"/>
                    </a:ext>
                  </a:extLst>
                </a:gridCol>
              </a:tblGrid>
              <a:tr h="203200">
                <a:tc>
                  <a:txBody>
                    <a:bodyPr/>
                    <a:lstStyle/>
                    <a:p>
                      <a:pPr algn="l" fontAlgn="b"/>
                      <a:r>
                        <a:rPr lang="en-GB" sz="1200" u="none" strike="noStrike">
                          <a:effectLst/>
                        </a:rPr>
                        <a:t>Personal Development Bundle</a:t>
                      </a:r>
                      <a:endParaRPr lang="en-GB" sz="12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9505097"/>
                  </a:ext>
                </a:extLst>
              </a:tr>
              <a:tr h="190500">
                <a:tc>
                  <a:txBody>
                    <a:bodyPr/>
                    <a:lstStyle/>
                    <a:p>
                      <a:pPr algn="l" fontAlgn="b"/>
                      <a:r>
                        <a:rPr lang="en-GB" sz="1100" u="none" strike="noStrike">
                          <a:effectLst/>
                        </a:rPr>
                        <a:t>Adult Learning - Mental Skills</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3937069229"/>
                  </a:ext>
                </a:extLst>
              </a:tr>
              <a:tr h="190500">
                <a:tc>
                  <a:txBody>
                    <a:bodyPr/>
                    <a:lstStyle/>
                    <a:p>
                      <a:pPr algn="l" fontAlgn="b"/>
                      <a:r>
                        <a:rPr lang="en-GB" sz="1100" u="none" strike="noStrike">
                          <a:effectLst/>
                        </a:rPr>
                        <a:t>Adult Learning - Physical Skills</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3318212485"/>
                  </a:ext>
                </a:extLst>
              </a:tr>
              <a:tr h="190500">
                <a:tc>
                  <a:txBody>
                    <a:bodyPr/>
                    <a:lstStyle/>
                    <a:p>
                      <a:pPr algn="l" fontAlgn="b"/>
                      <a:r>
                        <a:rPr lang="en-GB" sz="1100" u="none" strike="noStrike">
                          <a:effectLst/>
                        </a:rPr>
                        <a:t>Anger Management</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1692403137"/>
                  </a:ext>
                </a:extLst>
              </a:tr>
              <a:tr h="190500">
                <a:tc>
                  <a:txBody>
                    <a:bodyPr/>
                    <a:lstStyle/>
                    <a:p>
                      <a:pPr algn="l" fontAlgn="b"/>
                      <a:r>
                        <a:rPr lang="en-GB" sz="1100" u="none" strike="noStrike">
                          <a:effectLst/>
                        </a:rPr>
                        <a:t>Attention Management</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1930832693"/>
                  </a:ext>
                </a:extLst>
              </a:tr>
              <a:tr h="190500">
                <a:tc>
                  <a:txBody>
                    <a:bodyPr/>
                    <a:lstStyle/>
                    <a:p>
                      <a:pPr algn="l" fontAlgn="b"/>
                      <a:r>
                        <a:rPr lang="en-GB" sz="1100" u="none" strike="noStrike">
                          <a:effectLst/>
                        </a:rPr>
                        <a:t>Being A Likeable Boss</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1287856333"/>
                  </a:ext>
                </a:extLst>
              </a:tr>
              <a:tr h="190500">
                <a:tc>
                  <a:txBody>
                    <a:bodyPr/>
                    <a:lstStyle/>
                    <a:p>
                      <a:pPr algn="l" fontAlgn="b"/>
                      <a:r>
                        <a:rPr lang="en-GB" sz="1100" u="none" strike="noStrike">
                          <a:effectLst/>
                        </a:rPr>
                        <a:t>Critical Thinking</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3877470623"/>
                  </a:ext>
                </a:extLst>
              </a:tr>
              <a:tr h="190500">
                <a:tc>
                  <a:txBody>
                    <a:bodyPr/>
                    <a:lstStyle/>
                    <a:p>
                      <a:pPr algn="l" fontAlgn="b"/>
                      <a:r>
                        <a:rPr lang="en-GB" sz="1100" u="none" strike="noStrike">
                          <a:effectLst/>
                        </a:rPr>
                        <a:t>Developing Emotional Intelligence</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4221744360"/>
                  </a:ext>
                </a:extLst>
              </a:tr>
              <a:tr h="190500">
                <a:tc>
                  <a:txBody>
                    <a:bodyPr/>
                    <a:lstStyle/>
                    <a:p>
                      <a:pPr algn="l" fontAlgn="b"/>
                      <a:r>
                        <a:rPr lang="en-GB" sz="1100" u="none" strike="noStrike" dirty="0">
                          <a:effectLst/>
                        </a:rPr>
                        <a:t>Goal Setting and Getting Things Done</a:t>
                      </a:r>
                      <a:endParaRPr lang="en-GB" sz="1100" b="0" i="0" u="none" strike="noStrike" dirty="0">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2538875251"/>
                  </a:ext>
                </a:extLst>
              </a:tr>
              <a:tr h="190500">
                <a:tc>
                  <a:txBody>
                    <a:bodyPr/>
                    <a:lstStyle/>
                    <a:p>
                      <a:pPr algn="l" fontAlgn="b"/>
                      <a:r>
                        <a:rPr lang="en-GB" sz="1100" u="none" strike="noStrike">
                          <a:effectLst/>
                        </a:rPr>
                        <a:t>Improving Mindfulness</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3039199682"/>
                  </a:ext>
                </a:extLst>
              </a:tr>
              <a:tr h="190500">
                <a:tc>
                  <a:txBody>
                    <a:bodyPr/>
                    <a:lstStyle/>
                    <a:p>
                      <a:pPr algn="l" fontAlgn="b"/>
                      <a:r>
                        <a:rPr lang="en-GB" sz="1100" u="none" strike="noStrike">
                          <a:effectLst/>
                        </a:rPr>
                        <a:t>Improving Self-Awareness</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4259408528"/>
                  </a:ext>
                </a:extLst>
              </a:tr>
              <a:tr h="190500">
                <a:tc>
                  <a:txBody>
                    <a:bodyPr/>
                    <a:lstStyle/>
                    <a:p>
                      <a:pPr algn="l" fontAlgn="b"/>
                      <a:r>
                        <a:rPr lang="en-GB" sz="1100" u="none" strike="noStrike">
                          <a:effectLst/>
                        </a:rPr>
                        <a:t>Increasing Your Happiness</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3091021683"/>
                  </a:ext>
                </a:extLst>
              </a:tr>
              <a:tr h="190500">
                <a:tc>
                  <a:txBody>
                    <a:bodyPr/>
                    <a:lstStyle/>
                    <a:p>
                      <a:pPr algn="l" fontAlgn="b"/>
                      <a:r>
                        <a:rPr lang="en-GB" sz="1100" u="none" strike="noStrike">
                          <a:effectLst/>
                        </a:rPr>
                        <a:t>Job Search Skills</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2515244367"/>
                  </a:ext>
                </a:extLst>
              </a:tr>
              <a:tr h="190500">
                <a:tc>
                  <a:txBody>
                    <a:bodyPr/>
                    <a:lstStyle/>
                    <a:p>
                      <a:pPr algn="l" fontAlgn="b"/>
                      <a:r>
                        <a:rPr lang="en-GB" sz="1100" u="none" strike="noStrike">
                          <a:effectLst/>
                        </a:rPr>
                        <a:t>Life Coaching Essentials</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4120448212"/>
                  </a:ext>
                </a:extLst>
              </a:tr>
              <a:tr h="190500">
                <a:tc>
                  <a:txBody>
                    <a:bodyPr/>
                    <a:lstStyle/>
                    <a:p>
                      <a:pPr algn="l" fontAlgn="b"/>
                      <a:r>
                        <a:rPr lang="en-GB" sz="1100" u="none" strike="noStrike">
                          <a:effectLst/>
                        </a:rPr>
                        <a:t>Managing Personal Finances</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3134673014"/>
                  </a:ext>
                </a:extLst>
              </a:tr>
              <a:tr h="190500">
                <a:tc>
                  <a:txBody>
                    <a:bodyPr/>
                    <a:lstStyle/>
                    <a:p>
                      <a:pPr algn="l" fontAlgn="b"/>
                      <a:r>
                        <a:rPr lang="en-GB" sz="1100" u="none" strike="noStrike">
                          <a:effectLst/>
                        </a:rPr>
                        <a:t>Managing Workplace Anxiety</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551488454"/>
                  </a:ext>
                </a:extLst>
              </a:tr>
              <a:tr h="190500">
                <a:tc>
                  <a:txBody>
                    <a:bodyPr/>
                    <a:lstStyle/>
                    <a:p>
                      <a:pPr algn="l" fontAlgn="b"/>
                      <a:r>
                        <a:rPr lang="en-GB" sz="1100" u="none" strike="noStrike">
                          <a:effectLst/>
                        </a:rPr>
                        <a:t>Personal Productivity</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2780865689"/>
                  </a:ext>
                </a:extLst>
              </a:tr>
              <a:tr h="190500">
                <a:tc>
                  <a:txBody>
                    <a:bodyPr/>
                    <a:lstStyle/>
                    <a:p>
                      <a:pPr algn="l" fontAlgn="b"/>
                      <a:r>
                        <a:rPr lang="en-GB" sz="1100" u="none" strike="noStrike">
                          <a:effectLst/>
                        </a:rPr>
                        <a:t>Public Speaking</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1893909705"/>
                  </a:ext>
                </a:extLst>
              </a:tr>
              <a:tr h="190500">
                <a:tc>
                  <a:txBody>
                    <a:bodyPr/>
                    <a:lstStyle/>
                    <a:p>
                      <a:pPr algn="l" fontAlgn="b"/>
                      <a:r>
                        <a:rPr lang="en-GB" sz="1100" u="none" strike="noStrike">
                          <a:effectLst/>
                        </a:rPr>
                        <a:t>Social Intelligence</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1641048119"/>
                  </a:ext>
                </a:extLst>
              </a:tr>
              <a:tr h="190500">
                <a:tc>
                  <a:txBody>
                    <a:bodyPr/>
                    <a:lstStyle/>
                    <a:p>
                      <a:pPr algn="l" fontAlgn="b"/>
                      <a:r>
                        <a:rPr lang="en-GB" sz="1100" u="none" strike="noStrike">
                          <a:effectLst/>
                        </a:rPr>
                        <a:t>Social Learning</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1036100784"/>
                  </a:ext>
                </a:extLst>
              </a:tr>
              <a:tr h="190500">
                <a:tc>
                  <a:txBody>
                    <a:bodyPr/>
                    <a:lstStyle/>
                    <a:p>
                      <a:pPr algn="l" fontAlgn="b"/>
                      <a:r>
                        <a:rPr lang="en-GB" sz="1100" u="none" strike="noStrike">
                          <a:effectLst/>
                        </a:rPr>
                        <a:t>Stress Management</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465455287"/>
                  </a:ext>
                </a:extLst>
              </a:tr>
              <a:tr h="190500">
                <a:tc>
                  <a:txBody>
                    <a:bodyPr/>
                    <a:lstStyle/>
                    <a:p>
                      <a:pPr algn="l" fontAlgn="b"/>
                      <a:r>
                        <a:rPr lang="en-GB" sz="1100" u="none" strike="noStrike">
                          <a:effectLst/>
                        </a:rPr>
                        <a:t>Taking Initiative</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3828650543"/>
                  </a:ext>
                </a:extLst>
              </a:tr>
              <a:tr h="190500">
                <a:tc>
                  <a:txBody>
                    <a:bodyPr/>
                    <a:lstStyle/>
                    <a:p>
                      <a:pPr algn="l" fontAlgn="b"/>
                      <a:r>
                        <a:rPr lang="en-GB" sz="1100" u="none" strike="noStrike" dirty="0">
                          <a:effectLst/>
                        </a:rPr>
                        <a:t>Work-Life Balance</a:t>
                      </a:r>
                      <a:endParaRPr lang="en-GB" sz="1100" b="0" i="0" u="none" strike="noStrike" dirty="0">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146538070"/>
                  </a:ext>
                </a:extLst>
              </a:tr>
            </a:tbl>
          </a:graphicData>
        </a:graphic>
      </p:graphicFrame>
    </p:spTree>
    <p:extLst>
      <p:ext uri="{BB962C8B-B14F-4D97-AF65-F5344CB8AC3E}">
        <p14:creationId xmlns:p14="http://schemas.microsoft.com/office/powerpoint/2010/main" val="32931910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E491607-BE65-CA6D-6BC0-11CA22EED04E}"/>
            </a:ext>
          </a:extLst>
        </p:cNvPr>
        <p:cNvGrpSpPr/>
        <p:nvPr/>
      </p:nvGrpSpPr>
      <p:grpSpPr>
        <a:xfrm>
          <a:off x="0" y="0"/>
          <a:ext cx="0" cy="0"/>
          <a:chOff x="0" y="0"/>
          <a:chExt cx="0" cy="0"/>
        </a:xfrm>
      </p:grpSpPr>
      <p:sp>
        <p:nvSpPr>
          <p:cNvPr id="125" name="Rectangle 124">
            <a:extLst>
              <a:ext uri="{FF2B5EF4-FFF2-40B4-BE49-F238E27FC236}">
                <a16:creationId xmlns:a16="http://schemas.microsoft.com/office/drawing/2014/main" id="{3A6DFAFE-30E2-D27F-4A59-2C5CA2BA12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 y="0"/>
            <a:ext cx="45719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C770EACF-45E9-94D8-64F6-DC540770E085}"/>
              </a:ext>
            </a:extLst>
          </p:cNvPr>
          <p:cNvSpPr txBox="1"/>
          <p:nvPr/>
        </p:nvSpPr>
        <p:spPr>
          <a:xfrm>
            <a:off x="871873" y="655782"/>
            <a:ext cx="3213314" cy="1480199"/>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3800" spc="-10">
                <a:solidFill>
                  <a:schemeClr val="bg1"/>
                </a:solidFill>
                <a:effectLst/>
                <a:latin typeface="+mj-lt"/>
                <a:ea typeface="+mj-ea"/>
                <a:cs typeface="+mj-cs"/>
              </a:rPr>
              <a:t>COURSES</a:t>
            </a:r>
            <a:r>
              <a:rPr lang="en-US" sz="3800">
                <a:solidFill>
                  <a:schemeClr val="bg1"/>
                </a:solidFill>
                <a:effectLst/>
                <a:latin typeface="+mj-lt"/>
                <a:ea typeface="+mj-ea"/>
                <a:cs typeface="+mj-cs"/>
              </a:rPr>
              <a:t> </a:t>
            </a:r>
            <a:endParaRPr lang="en-US" sz="3800">
              <a:solidFill>
                <a:schemeClr val="bg1"/>
              </a:solidFill>
              <a:latin typeface="+mj-lt"/>
              <a:ea typeface="+mj-ea"/>
              <a:cs typeface="+mj-cs"/>
            </a:endParaRPr>
          </a:p>
        </p:txBody>
      </p:sp>
      <p:sp>
        <p:nvSpPr>
          <p:cNvPr id="127" name="Rectangle 126">
            <a:extLst>
              <a:ext uri="{FF2B5EF4-FFF2-40B4-BE49-F238E27FC236}">
                <a16:creationId xmlns:a16="http://schemas.microsoft.com/office/drawing/2014/main" id="{C576792D-4075-1877-0598-16BA71AFBC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0" y="0"/>
            <a:ext cx="4571992"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E59E72A4-6136-9FF1-1F88-6477DC975C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878" y="643465"/>
            <a:ext cx="3429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a:extLst>
              <a:ext uri="{FF2B5EF4-FFF2-40B4-BE49-F238E27FC236}">
                <a16:creationId xmlns:a16="http://schemas.microsoft.com/office/drawing/2014/main" id="{0EEFCF10-6B67-10F1-EDAA-1015B74EE289}"/>
              </a:ext>
            </a:extLst>
          </p:cNvPr>
          <p:cNvSpPr>
            <a:spLocks noGrp="1"/>
          </p:cNvSpPr>
          <p:nvPr>
            <p:ph type="sldNum" sz="quarter" idx="12"/>
          </p:nvPr>
        </p:nvSpPr>
        <p:spPr>
          <a:xfrm>
            <a:off x="120650" y="3246439"/>
            <a:ext cx="504718" cy="343768"/>
          </a:xfrm>
        </p:spPr>
        <p:txBody>
          <a:bodyPr vert="horz" lIns="91440" tIns="45720" rIns="91440" bIns="45720" rtlCol="0" anchor="ctr">
            <a:normAutofit/>
          </a:bodyPr>
          <a:lstStyle/>
          <a:p>
            <a:pPr algn="ctr">
              <a:spcAft>
                <a:spcPts val="600"/>
              </a:spcAft>
            </a:pPr>
            <a:fld id="{5BEB46A9-3985-4A68-94FC-41364C1C54A8}" type="slidenum">
              <a:rPr lang="en-US">
                <a:solidFill>
                  <a:schemeClr val="bg1"/>
                </a:solidFill>
              </a:rPr>
              <a:pPr algn="ctr">
                <a:spcAft>
                  <a:spcPts val="600"/>
                </a:spcAft>
              </a:pPr>
              <a:t>24</a:t>
            </a:fld>
            <a:endParaRPr lang="en-US">
              <a:solidFill>
                <a:schemeClr val="bg1"/>
              </a:solidFill>
            </a:endParaRPr>
          </a:p>
        </p:txBody>
      </p:sp>
      <p:pic>
        <p:nvPicPr>
          <p:cNvPr id="29" name="Image 3">
            <a:extLst>
              <a:ext uri="{FF2B5EF4-FFF2-40B4-BE49-F238E27FC236}">
                <a16:creationId xmlns:a16="http://schemas.microsoft.com/office/drawing/2014/main" id="{9B7AC002-9DD9-4020-5514-F81061B14B3A}"/>
              </a:ext>
            </a:extLst>
          </p:cNvPr>
          <p:cNvPicPr>
            <a:picLocks/>
          </p:cNvPicPr>
          <p:nvPr/>
        </p:nvPicPr>
        <p:blipFill>
          <a:blip r:embed="rId2" cstate="print"/>
          <a:stretch>
            <a:fillRect/>
          </a:stretch>
        </p:blipFill>
        <p:spPr>
          <a:xfrm>
            <a:off x="871874" y="2635730"/>
            <a:ext cx="3208108" cy="3208108"/>
          </a:xfrm>
          <a:prstGeom prst="rect">
            <a:avLst/>
          </a:prstGeom>
        </p:spPr>
      </p:pic>
      <p:graphicFrame>
        <p:nvGraphicFramePr>
          <p:cNvPr id="3" name="Table 2">
            <a:extLst>
              <a:ext uri="{FF2B5EF4-FFF2-40B4-BE49-F238E27FC236}">
                <a16:creationId xmlns:a16="http://schemas.microsoft.com/office/drawing/2014/main" id="{C1E1FE8B-927F-7C56-6E95-EF8AC26B2DE1}"/>
              </a:ext>
            </a:extLst>
          </p:cNvPr>
          <p:cNvGraphicFramePr>
            <a:graphicFrameLocks noGrp="1"/>
          </p:cNvGraphicFramePr>
          <p:nvPr>
            <p:extLst>
              <p:ext uri="{D42A27DB-BD31-4B8C-83A1-F6EECF244321}">
                <p14:modId xmlns:p14="http://schemas.microsoft.com/office/powerpoint/2010/main" val="571101357"/>
              </p:ext>
            </p:extLst>
          </p:nvPr>
        </p:nvGraphicFramePr>
        <p:xfrm>
          <a:off x="4818490" y="983461"/>
          <a:ext cx="3715688" cy="4525956"/>
        </p:xfrm>
        <a:graphic>
          <a:graphicData uri="http://schemas.openxmlformats.org/drawingml/2006/table">
            <a:tbl>
              <a:tblPr>
                <a:tableStyleId>{5C22544A-7EE6-4342-B048-85BDC9FD1C3A}</a:tableStyleId>
              </a:tblPr>
              <a:tblGrid>
                <a:gridCol w="3715688">
                  <a:extLst>
                    <a:ext uri="{9D8B030D-6E8A-4147-A177-3AD203B41FA5}">
                      <a16:colId xmlns:a16="http://schemas.microsoft.com/office/drawing/2014/main" val="246785072"/>
                    </a:ext>
                  </a:extLst>
                </a:gridCol>
              </a:tblGrid>
              <a:tr h="185206">
                <a:tc>
                  <a:txBody>
                    <a:bodyPr/>
                    <a:lstStyle/>
                    <a:p>
                      <a:pPr algn="l" fontAlgn="b"/>
                      <a:r>
                        <a:rPr lang="en-GB" sz="1100" u="none" strike="noStrike">
                          <a:effectLst/>
                        </a:rPr>
                        <a:t>Sales And Marketing Bundle</a:t>
                      </a:r>
                      <a:endParaRPr lang="en-GB" sz="1100" b="1" i="0" u="none" strike="noStrike">
                        <a:solidFill>
                          <a:srgbClr val="000000"/>
                        </a:solidFill>
                        <a:effectLst/>
                        <a:latin typeface="Calibri" panose="020F0502020204030204" pitchFamily="34" charset="0"/>
                      </a:endParaRPr>
                    </a:p>
                  </a:txBody>
                  <a:tcPr marL="8682" marR="8682" marT="8682" marB="0" anchor="b"/>
                </a:tc>
                <a:extLst>
                  <a:ext uri="{0D108BD9-81ED-4DB2-BD59-A6C34878D82A}">
                    <a16:rowId xmlns:a16="http://schemas.microsoft.com/office/drawing/2014/main" val="1977702033"/>
                  </a:ext>
                </a:extLst>
              </a:tr>
              <a:tr h="173630">
                <a:tc>
                  <a:txBody>
                    <a:bodyPr/>
                    <a:lstStyle/>
                    <a:p>
                      <a:pPr algn="l" fontAlgn="b"/>
                      <a:r>
                        <a:rPr lang="en-GB" sz="1000" u="none" strike="noStrike">
                          <a:effectLst/>
                        </a:rPr>
                        <a:t>Body Language Basics</a:t>
                      </a:r>
                      <a:endParaRPr lang="en-GB" sz="1000" b="0" i="0" u="none" strike="noStrike">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3357740793"/>
                  </a:ext>
                </a:extLst>
              </a:tr>
              <a:tr h="173630">
                <a:tc>
                  <a:txBody>
                    <a:bodyPr/>
                    <a:lstStyle/>
                    <a:p>
                      <a:pPr algn="l" fontAlgn="b"/>
                      <a:r>
                        <a:rPr lang="en-GB" sz="1000" u="none" strike="noStrike">
                          <a:effectLst/>
                        </a:rPr>
                        <a:t>Call Center Training</a:t>
                      </a:r>
                      <a:endParaRPr lang="en-GB" sz="1000" b="0" i="0" u="none" strike="noStrike">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2904569503"/>
                  </a:ext>
                </a:extLst>
              </a:tr>
              <a:tr h="173630">
                <a:tc>
                  <a:txBody>
                    <a:bodyPr/>
                    <a:lstStyle/>
                    <a:p>
                      <a:pPr algn="l" fontAlgn="b"/>
                      <a:r>
                        <a:rPr lang="en-GB" sz="1000" u="none" strike="noStrike">
                          <a:effectLst/>
                        </a:rPr>
                        <a:t>Coaching Salespeople</a:t>
                      </a:r>
                      <a:endParaRPr lang="en-GB" sz="1000" b="0" i="0" u="none" strike="noStrike">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249323218"/>
                  </a:ext>
                </a:extLst>
              </a:tr>
              <a:tr h="173630">
                <a:tc>
                  <a:txBody>
                    <a:bodyPr/>
                    <a:lstStyle/>
                    <a:p>
                      <a:pPr algn="l" fontAlgn="b"/>
                      <a:r>
                        <a:rPr lang="en-GB" sz="1000" u="none" strike="noStrike">
                          <a:effectLst/>
                        </a:rPr>
                        <a:t>Contact Center Training</a:t>
                      </a:r>
                      <a:endParaRPr lang="en-GB" sz="1000" b="0" i="0" u="none" strike="noStrike">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251997201"/>
                  </a:ext>
                </a:extLst>
              </a:tr>
              <a:tr h="173630">
                <a:tc>
                  <a:txBody>
                    <a:bodyPr/>
                    <a:lstStyle/>
                    <a:p>
                      <a:pPr algn="l" fontAlgn="b"/>
                      <a:r>
                        <a:rPr lang="en-GB" sz="1000" u="none" strike="noStrike">
                          <a:effectLst/>
                        </a:rPr>
                        <a:t>Creating a Great Webinar</a:t>
                      </a:r>
                      <a:endParaRPr lang="en-GB" sz="1000" b="0" i="0" u="none" strike="noStrike">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2606395694"/>
                  </a:ext>
                </a:extLst>
              </a:tr>
              <a:tr h="173630">
                <a:tc>
                  <a:txBody>
                    <a:bodyPr/>
                    <a:lstStyle/>
                    <a:p>
                      <a:pPr algn="l" fontAlgn="b"/>
                      <a:r>
                        <a:rPr lang="en-GB" sz="1000" u="none" strike="noStrike">
                          <a:effectLst/>
                        </a:rPr>
                        <a:t>Event Planning</a:t>
                      </a:r>
                      <a:endParaRPr lang="en-GB" sz="1000" b="0" i="0" u="none" strike="noStrike">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760904300"/>
                  </a:ext>
                </a:extLst>
              </a:tr>
              <a:tr h="173630">
                <a:tc>
                  <a:txBody>
                    <a:bodyPr/>
                    <a:lstStyle/>
                    <a:p>
                      <a:pPr algn="l" fontAlgn="b"/>
                      <a:r>
                        <a:rPr lang="en-GB" sz="1000" u="none" strike="noStrike">
                          <a:effectLst/>
                        </a:rPr>
                        <a:t>High Performance Teams Inside the Company</a:t>
                      </a:r>
                      <a:endParaRPr lang="en-GB" sz="1000" b="0" i="0" u="none" strike="noStrike">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1856098286"/>
                  </a:ext>
                </a:extLst>
              </a:tr>
              <a:tr h="173630">
                <a:tc>
                  <a:txBody>
                    <a:bodyPr/>
                    <a:lstStyle/>
                    <a:p>
                      <a:pPr algn="l" fontAlgn="b"/>
                      <a:r>
                        <a:rPr lang="en-GB" sz="1000" u="none" strike="noStrike">
                          <a:effectLst/>
                        </a:rPr>
                        <a:t>High Performance Teams </a:t>
                      </a:r>
                      <a:endParaRPr lang="en-GB" sz="1000" b="0" i="0" u="none" strike="noStrike">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1011619191"/>
                  </a:ext>
                </a:extLst>
              </a:tr>
              <a:tr h="173630">
                <a:tc>
                  <a:txBody>
                    <a:bodyPr/>
                    <a:lstStyle/>
                    <a:p>
                      <a:pPr algn="l" fontAlgn="b"/>
                      <a:r>
                        <a:rPr lang="en-GB" sz="1000" u="none" strike="noStrike">
                          <a:effectLst/>
                        </a:rPr>
                        <a:t>Remote Workforce In Person Sales</a:t>
                      </a:r>
                      <a:endParaRPr lang="en-GB" sz="1000" b="0" i="0" u="none" strike="noStrike">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2644876481"/>
                  </a:ext>
                </a:extLst>
              </a:tr>
              <a:tr h="173630">
                <a:tc>
                  <a:txBody>
                    <a:bodyPr/>
                    <a:lstStyle/>
                    <a:p>
                      <a:pPr algn="l" fontAlgn="b"/>
                      <a:r>
                        <a:rPr lang="en-GB" sz="1000" u="none" strike="noStrike">
                          <a:effectLst/>
                        </a:rPr>
                        <a:t>Internet Marketing Fundamentals</a:t>
                      </a:r>
                      <a:endParaRPr lang="en-GB" sz="1000" b="0" i="0" u="none" strike="noStrike">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3345043809"/>
                  </a:ext>
                </a:extLst>
              </a:tr>
              <a:tr h="173630">
                <a:tc>
                  <a:txBody>
                    <a:bodyPr/>
                    <a:lstStyle/>
                    <a:p>
                      <a:pPr algn="l" fontAlgn="b"/>
                      <a:r>
                        <a:rPr lang="en-GB" sz="1000" u="none" strike="noStrike">
                          <a:effectLst/>
                        </a:rPr>
                        <a:t>Marketing Basics</a:t>
                      </a:r>
                      <a:endParaRPr lang="en-GB" sz="1000" b="0" i="0" u="none" strike="noStrike">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3630427815"/>
                  </a:ext>
                </a:extLst>
              </a:tr>
              <a:tr h="173630">
                <a:tc>
                  <a:txBody>
                    <a:bodyPr/>
                    <a:lstStyle/>
                    <a:p>
                      <a:pPr algn="l" fontAlgn="b"/>
                      <a:r>
                        <a:rPr lang="en-GB" sz="1000" u="none" strike="noStrike">
                          <a:effectLst/>
                        </a:rPr>
                        <a:t>Media And Public Relations</a:t>
                      </a:r>
                      <a:endParaRPr lang="en-GB" sz="1000" b="0" i="0" u="none" strike="noStrike">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4270266501"/>
                  </a:ext>
                </a:extLst>
              </a:tr>
              <a:tr h="173630">
                <a:tc>
                  <a:txBody>
                    <a:bodyPr/>
                    <a:lstStyle/>
                    <a:p>
                      <a:pPr algn="l" fontAlgn="b"/>
                      <a:r>
                        <a:rPr lang="en-GB" sz="1000" u="none" strike="noStrike">
                          <a:effectLst/>
                        </a:rPr>
                        <a:t>Motivating Your Sales Team</a:t>
                      </a:r>
                      <a:endParaRPr lang="en-GB" sz="1000" b="0" i="0" u="none" strike="noStrike">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158644762"/>
                  </a:ext>
                </a:extLst>
              </a:tr>
              <a:tr h="173630">
                <a:tc>
                  <a:txBody>
                    <a:bodyPr/>
                    <a:lstStyle/>
                    <a:p>
                      <a:pPr algn="l" fontAlgn="b"/>
                      <a:r>
                        <a:rPr lang="en-GB" sz="1000" u="none" strike="noStrike">
                          <a:effectLst/>
                        </a:rPr>
                        <a:t>Multi-Level Marketing</a:t>
                      </a:r>
                      <a:endParaRPr lang="en-GB" sz="1000" b="0" i="0" u="none" strike="noStrike">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2723761489"/>
                  </a:ext>
                </a:extLst>
              </a:tr>
              <a:tr h="173630">
                <a:tc>
                  <a:txBody>
                    <a:bodyPr/>
                    <a:lstStyle/>
                    <a:p>
                      <a:pPr algn="l" fontAlgn="b"/>
                      <a:r>
                        <a:rPr lang="en-GB" sz="1000" u="none" strike="noStrike" dirty="0">
                          <a:effectLst/>
                        </a:rPr>
                        <a:t>Overcoming Sales Objections</a:t>
                      </a:r>
                      <a:endParaRPr lang="en-GB" sz="1000" b="0" i="0" u="none" strike="noStrike" dirty="0">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2551216464"/>
                  </a:ext>
                </a:extLst>
              </a:tr>
              <a:tr h="173630">
                <a:tc>
                  <a:txBody>
                    <a:bodyPr/>
                    <a:lstStyle/>
                    <a:p>
                      <a:pPr algn="l" fontAlgn="b"/>
                      <a:r>
                        <a:rPr lang="en-GB" sz="1000" u="none" strike="noStrike">
                          <a:effectLst/>
                        </a:rPr>
                        <a:t>Presentation Skills</a:t>
                      </a:r>
                      <a:endParaRPr lang="en-GB" sz="1000" b="0" i="0" u="none" strike="noStrike">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2569448134"/>
                  </a:ext>
                </a:extLst>
              </a:tr>
              <a:tr h="173630">
                <a:tc>
                  <a:txBody>
                    <a:bodyPr/>
                    <a:lstStyle/>
                    <a:p>
                      <a:pPr algn="l" fontAlgn="b"/>
                      <a:r>
                        <a:rPr lang="en-GB" sz="1000" u="none" strike="noStrike">
                          <a:effectLst/>
                        </a:rPr>
                        <a:t>Proposal Writing</a:t>
                      </a:r>
                      <a:endParaRPr lang="en-GB" sz="1000" b="0" i="0" u="none" strike="noStrike">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2278716508"/>
                  </a:ext>
                </a:extLst>
              </a:tr>
              <a:tr h="173630">
                <a:tc>
                  <a:txBody>
                    <a:bodyPr/>
                    <a:lstStyle/>
                    <a:p>
                      <a:pPr algn="l" fontAlgn="b"/>
                      <a:r>
                        <a:rPr lang="en-GB" sz="1000" u="none" strike="noStrike">
                          <a:effectLst/>
                        </a:rPr>
                        <a:t>Prospecting and Lead Generation</a:t>
                      </a:r>
                      <a:endParaRPr lang="en-GB" sz="1000" b="0" i="0" u="none" strike="noStrike">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3083623260"/>
                  </a:ext>
                </a:extLst>
              </a:tr>
              <a:tr h="173630">
                <a:tc>
                  <a:txBody>
                    <a:bodyPr/>
                    <a:lstStyle/>
                    <a:p>
                      <a:pPr algn="l" fontAlgn="b"/>
                      <a:r>
                        <a:rPr lang="en-GB" sz="1000" u="none" strike="noStrike">
                          <a:effectLst/>
                        </a:rPr>
                        <a:t>Recognizing Employee Excellence</a:t>
                      </a:r>
                      <a:endParaRPr lang="en-GB" sz="1000" b="0" i="0" u="none" strike="noStrike">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4120086422"/>
                  </a:ext>
                </a:extLst>
              </a:tr>
              <a:tr h="173630">
                <a:tc>
                  <a:txBody>
                    <a:bodyPr/>
                    <a:lstStyle/>
                    <a:p>
                      <a:pPr algn="l" fontAlgn="b"/>
                      <a:r>
                        <a:rPr lang="en-GB" sz="1000" u="none" strike="noStrike">
                          <a:effectLst/>
                        </a:rPr>
                        <a:t>Sales Fundamentals</a:t>
                      </a:r>
                      <a:endParaRPr lang="en-GB" sz="1000" b="0" i="0" u="none" strike="noStrike">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1758459816"/>
                  </a:ext>
                </a:extLst>
              </a:tr>
              <a:tr h="173630">
                <a:tc>
                  <a:txBody>
                    <a:bodyPr/>
                    <a:lstStyle/>
                    <a:p>
                      <a:pPr algn="l" fontAlgn="b"/>
                      <a:r>
                        <a:rPr lang="en-GB" sz="1000" u="none" strike="noStrike">
                          <a:effectLst/>
                        </a:rPr>
                        <a:t>Servant Leadership</a:t>
                      </a:r>
                      <a:endParaRPr lang="en-GB" sz="1000" b="0" i="0" u="none" strike="noStrike">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3146237649"/>
                  </a:ext>
                </a:extLst>
              </a:tr>
              <a:tr h="173630">
                <a:tc>
                  <a:txBody>
                    <a:bodyPr/>
                    <a:lstStyle/>
                    <a:p>
                      <a:pPr algn="l" fontAlgn="b"/>
                      <a:r>
                        <a:rPr lang="en-GB" sz="1000" u="none" strike="noStrike">
                          <a:effectLst/>
                        </a:rPr>
                        <a:t>Social Media Marketing</a:t>
                      </a:r>
                      <a:endParaRPr lang="en-GB" sz="1000" b="0" i="0" u="none" strike="noStrike">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626964652"/>
                  </a:ext>
                </a:extLst>
              </a:tr>
              <a:tr h="173630">
                <a:tc>
                  <a:txBody>
                    <a:bodyPr/>
                    <a:lstStyle/>
                    <a:p>
                      <a:pPr algn="l" fontAlgn="b"/>
                      <a:r>
                        <a:rPr lang="en-GB" sz="1000" u="none" strike="noStrike">
                          <a:effectLst/>
                        </a:rPr>
                        <a:t>Telephone Etiquette</a:t>
                      </a:r>
                      <a:endParaRPr lang="en-GB" sz="1000" b="0" i="0" u="none" strike="noStrike">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1313234441"/>
                  </a:ext>
                </a:extLst>
              </a:tr>
              <a:tr h="173630">
                <a:tc>
                  <a:txBody>
                    <a:bodyPr/>
                    <a:lstStyle/>
                    <a:p>
                      <a:pPr algn="l" fontAlgn="b"/>
                      <a:r>
                        <a:rPr lang="en-GB" sz="1000" u="none" strike="noStrike">
                          <a:effectLst/>
                        </a:rPr>
                        <a:t>Top 10 Sales Secrets</a:t>
                      </a:r>
                      <a:endParaRPr lang="en-GB" sz="1000" b="0" i="0" u="none" strike="noStrike">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876277597"/>
                  </a:ext>
                </a:extLst>
              </a:tr>
              <a:tr h="173630">
                <a:tc>
                  <a:txBody>
                    <a:bodyPr/>
                    <a:lstStyle/>
                    <a:p>
                      <a:pPr algn="l" fontAlgn="b"/>
                      <a:r>
                        <a:rPr lang="en-GB" sz="1000" u="none" strike="noStrike" dirty="0">
                          <a:effectLst/>
                        </a:rPr>
                        <a:t>Trade Show Staff Training</a:t>
                      </a:r>
                      <a:endParaRPr lang="en-GB" sz="1000" b="0" i="0" u="none" strike="noStrike" dirty="0">
                        <a:solidFill>
                          <a:srgbClr val="000000"/>
                        </a:solidFill>
                        <a:effectLst/>
                        <a:latin typeface="Calibri" panose="020F0502020204030204" pitchFamily="34" charset="0"/>
                      </a:endParaRPr>
                    </a:p>
                  </a:txBody>
                  <a:tcPr marL="260445" marR="8682" marT="8682" marB="0" anchor="b"/>
                </a:tc>
                <a:extLst>
                  <a:ext uri="{0D108BD9-81ED-4DB2-BD59-A6C34878D82A}">
                    <a16:rowId xmlns:a16="http://schemas.microsoft.com/office/drawing/2014/main" val="523266035"/>
                  </a:ext>
                </a:extLst>
              </a:tr>
            </a:tbl>
          </a:graphicData>
        </a:graphic>
      </p:graphicFrame>
    </p:spTree>
    <p:extLst>
      <p:ext uri="{BB962C8B-B14F-4D97-AF65-F5344CB8AC3E}">
        <p14:creationId xmlns:p14="http://schemas.microsoft.com/office/powerpoint/2010/main" val="3856202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0" dur="1000" fill="hold"/>
                                        <p:tgtEl>
                                          <p:spTgt spid="3"/>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4B1634D-809A-CB51-E6B0-8416BA836E42}"/>
            </a:ext>
          </a:extLst>
        </p:cNvPr>
        <p:cNvGrpSpPr/>
        <p:nvPr/>
      </p:nvGrpSpPr>
      <p:grpSpPr>
        <a:xfrm>
          <a:off x="0" y="0"/>
          <a:ext cx="0" cy="0"/>
          <a:chOff x="0" y="0"/>
          <a:chExt cx="0" cy="0"/>
        </a:xfrm>
      </p:grpSpPr>
      <p:sp>
        <p:nvSpPr>
          <p:cNvPr id="125" name="Rectangle 124">
            <a:extLst>
              <a:ext uri="{FF2B5EF4-FFF2-40B4-BE49-F238E27FC236}">
                <a16:creationId xmlns:a16="http://schemas.microsoft.com/office/drawing/2014/main" id="{23CBA6B9-BB2E-C388-5B80-1161873068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 y="0"/>
            <a:ext cx="45719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08342711-51A4-A968-2984-2B9B293294BC}"/>
              </a:ext>
            </a:extLst>
          </p:cNvPr>
          <p:cNvSpPr txBox="1"/>
          <p:nvPr/>
        </p:nvSpPr>
        <p:spPr>
          <a:xfrm>
            <a:off x="871873" y="655782"/>
            <a:ext cx="3213314" cy="1480199"/>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3800" spc="-10">
                <a:solidFill>
                  <a:schemeClr val="bg1"/>
                </a:solidFill>
                <a:effectLst/>
                <a:latin typeface="+mj-lt"/>
                <a:ea typeface="+mj-ea"/>
                <a:cs typeface="+mj-cs"/>
              </a:rPr>
              <a:t>COURSES</a:t>
            </a:r>
            <a:r>
              <a:rPr lang="en-US" sz="3800">
                <a:solidFill>
                  <a:schemeClr val="bg1"/>
                </a:solidFill>
                <a:effectLst/>
                <a:latin typeface="+mj-lt"/>
                <a:ea typeface="+mj-ea"/>
                <a:cs typeface="+mj-cs"/>
              </a:rPr>
              <a:t> </a:t>
            </a:r>
            <a:endParaRPr lang="en-US" sz="3800">
              <a:solidFill>
                <a:schemeClr val="bg1"/>
              </a:solidFill>
              <a:latin typeface="+mj-lt"/>
              <a:ea typeface="+mj-ea"/>
              <a:cs typeface="+mj-cs"/>
            </a:endParaRPr>
          </a:p>
        </p:txBody>
      </p:sp>
      <p:sp>
        <p:nvSpPr>
          <p:cNvPr id="127" name="Rectangle 126">
            <a:extLst>
              <a:ext uri="{FF2B5EF4-FFF2-40B4-BE49-F238E27FC236}">
                <a16:creationId xmlns:a16="http://schemas.microsoft.com/office/drawing/2014/main" id="{AB3EC920-9026-60CD-882A-65E1593367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0" y="0"/>
            <a:ext cx="4571992"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A1E2669D-E1F0-D89C-B04C-BF0F811CC3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878" y="643465"/>
            <a:ext cx="3429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a:extLst>
              <a:ext uri="{FF2B5EF4-FFF2-40B4-BE49-F238E27FC236}">
                <a16:creationId xmlns:a16="http://schemas.microsoft.com/office/drawing/2014/main" id="{B77EA75B-863F-ACDB-AE10-0E1441F4AA83}"/>
              </a:ext>
            </a:extLst>
          </p:cNvPr>
          <p:cNvSpPr>
            <a:spLocks noGrp="1"/>
          </p:cNvSpPr>
          <p:nvPr>
            <p:ph type="sldNum" sz="quarter" idx="12"/>
          </p:nvPr>
        </p:nvSpPr>
        <p:spPr>
          <a:xfrm>
            <a:off x="120650" y="3246439"/>
            <a:ext cx="504718" cy="343768"/>
          </a:xfrm>
        </p:spPr>
        <p:txBody>
          <a:bodyPr vert="horz" lIns="91440" tIns="45720" rIns="91440" bIns="45720" rtlCol="0" anchor="ctr">
            <a:normAutofit/>
          </a:bodyPr>
          <a:lstStyle/>
          <a:p>
            <a:pPr algn="ctr">
              <a:spcAft>
                <a:spcPts val="600"/>
              </a:spcAft>
            </a:pPr>
            <a:fld id="{5BEB46A9-3985-4A68-94FC-41364C1C54A8}" type="slidenum">
              <a:rPr lang="en-US">
                <a:solidFill>
                  <a:schemeClr val="bg1"/>
                </a:solidFill>
              </a:rPr>
              <a:pPr algn="ctr">
                <a:spcAft>
                  <a:spcPts val="600"/>
                </a:spcAft>
              </a:pPr>
              <a:t>25</a:t>
            </a:fld>
            <a:endParaRPr lang="en-US">
              <a:solidFill>
                <a:schemeClr val="bg1"/>
              </a:solidFill>
            </a:endParaRPr>
          </a:p>
        </p:txBody>
      </p:sp>
      <p:pic>
        <p:nvPicPr>
          <p:cNvPr id="29" name="Image 3">
            <a:extLst>
              <a:ext uri="{FF2B5EF4-FFF2-40B4-BE49-F238E27FC236}">
                <a16:creationId xmlns:a16="http://schemas.microsoft.com/office/drawing/2014/main" id="{4B51A03D-34EB-D703-EC3F-174355DFD919}"/>
              </a:ext>
            </a:extLst>
          </p:cNvPr>
          <p:cNvPicPr>
            <a:picLocks/>
          </p:cNvPicPr>
          <p:nvPr/>
        </p:nvPicPr>
        <p:blipFill>
          <a:blip r:embed="rId2" cstate="print"/>
          <a:stretch>
            <a:fillRect/>
          </a:stretch>
        </p:blipFill>
        <p:spPr>
          <a:xfrm>
            <a:off x="871874" y="2635730"/>
            <a:ext cx="3208108" cy="3208108"/>
          </a:xfrm>
          <a:prstGeom prst="rect">
            <a:avLst/>
          </a:prstGeom>
        </p:spPr>
      </p:pic>
      <p:graphicFrame>
        <p:nvGraphicFramePr>
          <p:cNvPr id="2" name="Table 1">
            <a:extLst>
              <a:ext uri="{FF2B5EF4-FFF2-40B4-BE49-F238E27FC236}">
                <a16:creationId xmlns:a16="http://schemas.microsoft.com/office/drawing/2014/main" id="{D1399093-BBF0-2E8D-D019-0DB0B8B8756D}"/>
              </a:ext>
            </a:extLst>
          </p:cNvPr>
          <p:cNvGraphicFramePr>
            <a:graphicFrameLocks noGrp="1"/>
          </p:cNvGraphicFramePr>
          <p:nvPr>
            <p:extLst>
              <p:ext uri="{D42A27DB-BD31-4B8C-83A1-F6EECF244321}">
                <p14:modId xmlns:p14="http://schemas.microsoft.com/office/powerpoint/2010/main" val="3923199768"/>
              </p:ext>
            </p:extLst>
          </p:nvPr>
        </p:nvGraphicFramePr>
        <p:xfrm>
          <a:off x="4863218" y="1124744"/>
          <a:ext cx="4076700" cy="3822700"/>
        </p:xfrm>
        <a:graphic>
          <a:graphicData uri="http://schemas.openxmlformats.org/drawingml/2006/table">
            <a:tbl>
              <a:tblPr>
                <a:tableStyleId>{5C22544A-7EE6-4342-B048-85BDC9FD1C3A}</a:tableStyleId>
              </a:tblPr>
              <a:tblGrid>
                <a:gridCol w="4076700">
                  <a:extLst>
                    <a:ext uri="{9D8B030D-6E8A-4147-A177-3AD203B41FA5}">
                      <a16:colId xmlns:a16="http://schemas.microsoft.com/office/drawing/2014/main" val="1919614800"/>
                    </a:ext>
                  </a:extLst>
                </a:gridCol>
              </a:tblGrid>
              <a:tr h="203200">
                <a:tc>
                  <a:txBody>
                    <a:bodyPr/>
                    <a:lstStyle/>
                    <a:p>
                      <a:pPr algn="l" fontAlgn="b"/>
                      <a:r>
                        <a:rPr lang="en-GB" sz="1200" u="none" strike="noStrike">
                          <a:effectLst/>
                        </a:rPr>
                        <a:t>Supervisors And Managers Bundle</a:t>
                      </a:r>
                      <a:endParaRPr lang="en-GB" sz="12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15086616"/>
                  </a:ext>
                </a:extLst>
              </a:tr>
              <a:tr h="190500">
                <a:tc>
                  <a:txBody>
                    <a:bodyPr/>
                    <a:lstStyle/>
                    <a:p>
                      <a:pPr algn="l" fontAlgn="b"/>
                      <a:r>
                        <a:rPr lang="en-GB" sz="1100" u="none" strike="noStrike">
                          <a:effectLst/>
                        </a:rPr>
                        <a:t>Budgets And Financial Reports</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672959749"/>
                  </a:ext>
                </a:extLst>
              </a:tr>
              <a:tr h="190500">
                <a:tc>
                  <a:txBody>
                    <a:bodyPr/>
                    <a:lstStyle/>
                    <a:p>
                      <a:pPr algn="l" fontAlgn="b"/>
                      <a:r>
                        <a:rPr lang="en-GB" sz="1100" u="none" strike="noStrike">
                          <a:effectLst/>
                        </a:rPr>
                        <a:t>Coaching And Mentoring</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3271875209"/>
                  </a:ext>
                </a:extLst>
              </a:tr>
              <a:tr h="190500">
                <a:tc>
                  <a:txBody>
                    <a:bodyPr/>
                    <a:lstStyle/>
                    <a:p>
                      <a:pPr algn="l" fontAlgn="b"/>
                      <a:r>
                        <a:rPr lang="en-GB" sz="1100" u="none" strike="noStrike">
                          <a:effectLst/>
                        </a:rPr>
                        <a:t>Conducting Annual Employee Reviews</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18747452"/>
                  </a:ext>
                </a:extLst>
              </a:tr>
              <a:tr h="190500">
                <a:tc>
                  <a:txBody>
                    <a:bodyPr/>
                    <a:lstStyle/>
                    <a:p>
                      <a:pPr algn="l" fontAlgn="b"/>
                      <a:r>
                        <a:rPr lang="en-GB" sz="1100" u="none" strike="noStrike">
                          <a:effectLst/>
                        </a:rPr>
                        <a:t>Developing New Managers</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2949896957"/>
                  </a:ext>
                </a:extLst>
              </a:tr>
              <a:tr h="190500">
                <a:tc>
                  <a:txBody>
                    <a:bodyPr/>
                    <a:lstStyle/>
                    <a:p>
                      <a:pPr algn="l" fontAlgn="b"/>
                      <a:r>
                        <a:rPr lang="en-GB" sz="1100" u="none" strike="noStrike" dirty="0">
                          <a:effectLst/>
                        </a:rPr>
                        <a:t>Employee Motivation</a:t>
                      </a:r>
                      <a:endParaRPr lang="en-GB" sz="1100" b="0" i="0" u="none" strike="noStrike" dirty="0">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3885860121"/>
                  </a:ext>
                </a:extLst>
              </a:tr>
              <a:tr h="190500">
                <a:tc>
                  <a:txBody>
                    <a:bodyPr/>
                    <a:lstStyle/>
                    <a:p>
                      <a:pPr algn="l" fontAlgn="b"/>
                      <a:r>
                        <a:rPr lang="en-GB" sz="1100" u="none" strike="noStrike">
                          <a:effectLst/>
                        </a:rPr>
                        <a:t>Facilitation Skills</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748648102"/>
                  </a:ext>
                </a:extLst>
              </a:tr>
              <a:tr h="190500">
                <a:tc>
                  <a:txBody>
                    <a:bodyPr/>
                    <a:lstStyle/>
                    <a:p>
                      <a:pPr algn="l" fontAlgn="b"/>
                      <a:r>
                        <a:rPr lang="en-GB" sz="1100" u="none" strike="noStrike">
                          <a:effectLst/>
                        </a:rPr>
                        <a:t>Knowledge Management</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1161792553"/>
                  </a:ext>
                </a:extLst>
              </a:tr>
              <a:tr h="190500">
                <a:tc>
                  <a:txBody>
                    <a:bodyPr/>
                    <a:lstStyle/>
                    <a:p>
                      <a:pPr algn="l" fontAlgn="b"/>
                      <a:r>
                        <a:rPr lang="en-GB" sz="1100" u="none" strike="noStrike">
                          <a:effectLst/>
                        </a:rPr>
                        <a:t>Leadership And Influence</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1322333538"/>
                  </a:ext>
                </a:extLst>
              </a:tr>
              <a:tr h="190500">
                <a:tc>
                  <a:txBody>
                    <a:bodyPr/>
                    <a:lstStyle/>
                    <a:p>
                      <a:pPr algn="l" fontAlgn="b"/>
                      <a:r>
                        <a:rPr lang="en-GB" sz="1100" u="none" strike="noStrike">
                          <a:effectLst/>
                        </a:rPr>
                        <a:t>Lean Process And Six Sigma</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3978420911"/>
                  </a:ext>
                </a:extLst>
              </a:tr>
              <a:tr h="190500">
                <a:tc>
                  <a:txBody>
                    <a:bodyPr/>
                    <a:lstStyle/>
                    <a:p>
                      <a:pPr algn="l" fontAlgn="b"/>
                      <a:r>
                        <a:rPr lang="en-GB" sz="1100" u="none" strike="noStrike">
                          <a:effectLst/>
                        </a:rPr>
                        <a:t>Lean Six Sigma</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1817723179"/>
                  </a:ext>
                </a:extLst>
              </a:tr>
              <a:tr h="190500">
                <a:tc>
                  <a:txBody>
                    <a:bodyPr/>
                    <a:lstStyle/>
                    <a:p>
                      <a:pPr algn="l" fontAlgn="b"/>
                      <a:r>
                        <a:rPr lang="en-GB" sz="1100" u="none" strike="noStrike">
                          <a:effectLst/>
                        </a:rPr>
                        <a:t>Manager Management</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2637258530"/>
                  </a:ext>
                </a:extLst>
              </a:tr>
              <a:tr h="190500">
                <a:tc>
                  <a:txBody>
                    <a:bodyPr/>
                    <a:lstStyle/>
                    <a:p>
                      <a:pPr algn="l" fontAlgn="b"/>
                      <a:r>
                        <a:rPr lang="en-GB" sz="1100" u="none" strike="noStrike">
                          <a:effectLst/>
                        </a:rPr>
                        <a:t>Middle Manager</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1832899194"/>
                  </a:ext>
                </a:extLst>
              </a:tr>
              <a:tr h="190500">
                <a:tc>
                  <a:txBody>
                    <a:bodyPr/>
                    <a:lstStyle/>
                    <a:p>
                      <a:pPr algn="l" fontAlgn="b"/>
                      <a:r>
                        <a:rPr lang="en-GB" sz="1100" u="none" strike="noStrike">
                          <a:effectLst/>
                        </a:rPr>
                        <a:t>Office Politics For Managers</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3553538088"/>
                  </a:ext>
                </a:extLst>
              </a:tr>
              <a:tr h="190500">
                <a:tc>
                  <a:txBody>
                    <a:bodyPr/>
                    <a:lstStyle/>
                    <a:p>
                      <a:pPr algn="l" fontAlgn="b"/>
                      <a:r>
                        <a:rPr lang="en-GB" sz="1100" u="none" strike="noStrike">
                          <a:effectLst/>
                        </a:rPr>
                        <a:t>Performance Management</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3986255780"/>
                  </a:ext>
                </a:extLst>
              </a:tr>
              <a:tr h="190500">
                <a:tc>
                  <a:txBody>
                    <a:bodyPr/>
                    <a:lstStyle/>
                    <a:p>
                      <a:pPr algn="l" fontAlgn="b"/>
                      <a:r>
                        <a:rPr lang="en-GB" sz="1100" u="none" strike="noStrike">
                          <a:effectLst/>
                        </a:rPr>
                        <a:t>Self-Leadership</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1522543425"/>
                  </a:ext>
                </a:extLst>
              </a:tr>
              <a:tr h="190500">
                <a:tc>
                  <a:txBody>
                    <a:bodyPr/>
                    <a:lstStyle/>
                    <a:p>
                      <a:pPr algn="l" fontAlgn="b"/>
                      <a:r>
                        <a:rPr lang="en-GB" sz="1100" u="none" strike="noStrike">
                          <a:effectLst/>
                        </a:rPr>
                        <a:t>Supervising Others</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2351859437"/>
                  </a:ext>
                </a:extLst>
              </a:tr>
              <a:tr h="190500">
                <a:tc>
                  <a:txBody>
                    <a:bodyPr/>
                    <a:lstStyle/>
                    <a:p>
                      <a:pPr algn="l" fontAlgn="b"/>
                      <a:r>
                        <a:rPr lang="en-GB" sz="1100" u="none" strike="noStrike">
                          <a:effectLst/>
                        </a:rPr>
                        <a:t>Team Building Through Chemistry</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2838401663"/>
                  </a:ext>
                </a:extLst>
              </a:tr>
              <a:tr h="190500">
                <a:tc>
                  <a:txBody>
                    <a:bodyPr/>
                    <a:lstStyle/>
                    <a:p>
                      <a:pPr algn="l" fontAlgn="b"/>
                      <a:r>
                        <a:rPr lang="en-GB" sz="1100" u="none" strike="noStrike">
                          <a:effectLst/>
                        </a:rPr>
                        <a:t>Trust Building and Resilience Development</a:t>
                      </a:r>
                      <a:endParaRPr lang="en-GB" sz="1100" b="0" i="0" u="none" strike="noStrike">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2314788737"/>
                  </a:ext>
                </a:extLst>
              </a:tr>
              <a:tr h="190500">
                <a:tc>
                  <a:txBody>
                    <a:bodyPr/>
                    <a:lstStyle/>
                    <a:p>
                      <a:pPr algn="l" fontAlgn="b"/>
                      <a:r>
                        <a:rPr lang="en-GB" sz="1100" u="none" strike="noStrike" dirty="0">
                          <a:effectLst/>
                        </a:rPr>
                        <a:t>Virtual Team Building And Management</a:t>
                      </a:r>
                      <a:endParaRPr lang="en-GB" sz="1100" b="0" i="0" u="none" strike="noStrike" dirty="0">
                        <a:solidFill>
                          <a:srgbClr val="000000"/>
                        </a:solidFill>
                        <a:effectLst/>
                        <a:latin typeface="Calibri" panose="020F0502020204030204" pitchFamily="34" charset="0"/>
                      </a:endParaRPr>
                    </a:p>
                  </a:txBody>
                  <a:tcPr marL="285750" marR="9525" marT="9525" marB="0" anchor="b"/>
                </a:tc>
                <a:extLst>
                  <a:ext uri="{0D108BD9-81ED-4DB2-BD59-A6C34878D82A}">
                    <a16:rowId xmlns:a16="http://schemas.microsoft.com/office/drawing/2014/main" val="2726151039"/>
                  </a:ext>
                </a:extLst>
              </a:tr>
            </a:tbl>
          </a:graphicData>
        </a:graphic>
      </p:graphicFrame>
    </p:spTree>
    <p:extLst>
      <p:ext uri="{BB962C8B-B14F-4D97-AF65-F5344CB8AC3E}">
        <p14:creationId xmlns:p14="http://schemas.microsoft.com/office/powerpoint/2010/main" val="27221068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900" decel="100000" fill="hold"/>
                                        <p:tgtEl>
                                          <p:spTgt spid="2"/>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4C96CF5-44A4-F598-BCDE-384AF2A9875D}"/>
            </a:ext>
          </a:extLst>
        </p:cNvPr>
        <p:cNvGrpSpPr/>
        <p:nvPr/>
      </p:nvGrpSpPr>
      <p:grpSpPr>
        <a:xfrm>
          <a:off x="0" y="0"/>
          <a:ext cx="0" cy="0"/>
          <a:chOff x="0" y="0"/>
          <a:chExt cx="0" cy="0"/>
        </a:xfrm>
      </p:grpSpPr>
      <p:sp>
        <p:nvSpPr>
          <p:cNvPr id="125" name="Rectangle 124">
            <a:extLst>
              <a:ext uri="{FF2B5EF4-FFF2-40B4-BE49-F238E27FC236}">
                <a16:creationId xmlns:a16="http://schemas.microsoft.com/office/drawing/2014/main" id="{D73BC7CD-C68E-161D-E6E0-8CFAABA128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 y="0"/>
            <a:ext cx="45719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84D6F208-B540-5171-4991-22D47E09AECB}"/>
              </a:ext>
            </a:extLst>
          </p:cNvPr>
          <p:cNvSpPr txBox="1"/>
          <p:nvPr/>
        </p:nvSpPr>
        <p:spPr>
          <a:xfrm>
            <a:off x="871873" y="655782"/>
            <a:ext cx="3213314" cy="1480199"/>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3800" spc="-10">
                <a:solidFill>
                  <a:schemeClr val="bg1"/>
                </a:solidFill>
                <a:effectLst/>
                <a:latin typeface="+mj-lt"/>
                <a:ea typeface="+mj-ea"/>
                <a:cs typeface="+mj-cs"/>
              </a:rPr>
              <a:t>COURSES</a:t>
            </a:r>
            <a:r>
              <a:rPr lang="en-US" sz="3800">
                <a:solidFill>
                  <a:schemeClr val="bg1"/>
                </a:solidFill>
                <a:effectLst/>
                <a:latin typeface="+mj-lt"/>
                <a:ea typeface="+mj-ea"/>
                <a:cs typeface="+mj-cs"/>
              </a:rPr>
              <a:t> </a:t>
            </a:r>
            <a:endParaRPr lang="en-US" sz="3800">
              <a:solidFill>
                <a:schemeClr val="bg1"/>
              </a:solidFill>
              <a:latin typeface="+mj-lt"/>
              <a:ea typeface="+mj-ea"/>
              <a:cs typeface="+mj-cs"/>
            </a:endParaRPr>
          </a:p>
        </p:txBody>
      </p:sp>
      <p:sp>
        <p:nvSpPr>
          <p:cNvPr id="127" name="Rectangle 126">
            <a:extLst>
              <a:ext uri="{FF2B5EF4-FFF2-40B4-BE49-F238E27FC236}">
                <a16:creationId xmlns:a16="http://schemas.microsoft.com/office/drawing/2014/main" id="{31240BCA-58F0-84BC-DB47-16BF097F96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0" y="0"/>
            <a:ext cx="4571992"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703EC180-43DA-218E-86EB-CD6F5BADDA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878" y="643465"/>
            <a:ext cx="3429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a:extLst>
              <a:ext uri="{FF2B5EF4-FFF2-40B4-BE49-F238E27FC236}">
                <a16:creationId xmlns:a16="http://schemas.microsoft.com/office/drawing/2014/main" id="{2C2E3404-45F5-D694-6C32-B49FB66A7FB2}"/>
              </a:ext>
            </a:extLst>
          </p:cNvPr>
          <p:cNvSpPr>
            <a:spLocks noGrp="1"/>
          </p:cNvSpPr>
          <p:nvPr>
            <p:ph type="sldNum" sz="quarter" idx="12"/>
          </p:nvPr>
        </p:nvSpPr>
        <p:spPr>
          <a:xfrm>
            <a:off x="120650" y="3246439"/>
            <a:ext cx="504718" cy="343768"/>
          </a:xfrm>
        </p:spPr>
        <p:txBody>
          <a:bodyPr vert="horz" lIns="91440" tIns="45720" rIns="91440" bIns="45720" rtlCol="0" anchor="ctr">
            <a:normAutofit/>
          </a:bodyPr>
          <a:lstStyle/>
          <a:p>
            <a:pPr algn="ctr">
              <a:spcAft>
                <a:spcPts val="600"/>
              </a:spcAft>
            </a:pPr>
            <a:fld id="{5BEB46A9-3985-4A68-94FC-41364C1C54A8}" type="slidenum">
              <a:rPr lang="en-US">
                <a:solidFill>
                  <a:schemeClr val="bg1"/>
                </a:solidFill>
              </a:rPr>
              <a:pPr algn="ctr">
                <a:spcAft>
                  <a:spcPts val="600"/>
                </a:spcAft>
              </a:pPr>
              <a:t>26</a:t>
            </a:fld>
            <a:endParaRPr lang="en-US">
              <a:solidFill>
                <a:schemeClr val="bg1"/>
              </a:solidFill>
            </a:endParaRPr>
          </a:p>
        </p:txBody>
      </p:sp>
      <p:pic>
        <p:nvPicPr>
          <p:cNvPr id="29" name="Image 3">
            <a:extLst>
              <a:ext uri="{FF2B5EF4-FFF2-40B4-BE49-F238E27FC236}">
                <a16:creationId xmlns:a16="http://schemas.microsoft.com/office/drawing/2014/main" id="{8EE3FF14-A0FC-3EA0-A359-06A4AD4DEADB}"/>
              </a:ext>
            </a:extLst>
          </p:cNvPr>
          <p:cNvPicPr>
            <a:picLocks/>
          </p:cNvPicPr>
          <p:nvPr/>
        </p:nvPicPr>
        <p:blipFill>
          <a:blip r:embed="rId2" cstate="print"/>
          <a:stretch>
            <a:fillRect/>
          </a:stretch>
        </p:blipFill>
        <p:spPr>
          <a:xfrm>
            <a:off x="871874" y="2635730"/>
            <a:ext cx="3208108" cy="3208108"/>
          </a:xfrm>
          <a:prstGeom prst="rect">
            <a:avLst/>
          </a:prstGeom>
        </p:spPr>
      </p:pic>
      <p:graphicFrame>
        <p:nvGraphicFramePr>
          <p:cNvPr id="3" name="Table 2">
            <a:extLst>
              <a:ext uri="{FF2B5EF4-FFF2-40B4-BE49-F238E27FC236}">
                <a16:creationId xmlns:a16="http://schemas.microsoft.com/office/drawing/2014/main" id="{B4F3C762-FD52-EBED-4037-578C52C5BC62}"/>
              </a:ext>
            </a:extLst>
          </p:cNvPr>
          <p:cNvGraphicFramePr>
            <a:graphicFrameLocks noGrp="1"/>
          </p:cNvGraphicFramePr>
          <p:nvPr>
            <p:extLst>
              <p:ext uri="{D42A27DB-BD31-4B8C-83A1-F6EECF244321}">
                <p14:modId xmlns:p14="http://schemas.microsoft.com/office/powerpoint/2010/main" val="13580338"/>
              </p:ext>
            </p:extLst>
          </p:nvPr>
        </p:nvGraphicFramePr>
        <p:xfrm>
          <a:off x="4692627" y="1155346"/>
          <a:ext cx="4024471" cy="4525954"/>
        </p:xfrm>
        <a:graphic>
          <a:graphicData uri="http://schemas.openxmlformats.org/drawingml/2006/table">
            <a:tbl>
              <a:tblPr>
                <a:tableStyleId>{5C22544A-7EE6-4342-B048-85BDC9FD1C3A}</a:tableStyleId>
              </a:tblPr>
              <a:tblGrid>
                <a:gridCol w="4024471">
                  <a:extLst>
                    <a:ext uri="{9D8B030D-6E8A-4147-A177-3AD203B41FA5}">
                      <a16:colId xmlns:a16="http://schemas.microsoft.com/office/drawing/2014/main" val="655431202"/>
                    </a:ext>
                  </a:extLst>
                </a:gridCol>
              </a:tblGrid>
              <a:tr h="200597">
                <a:tc>
                  <a:txBody>
                    <a:bodyPr/>
                    <a:lstStyle/>
                    <a:p>
                      <a:pPr algn="l" fontAlgn="b"/>
                      <a:r>
                        <a:rPr lang="en-GB" sz="1200" u="none" strike="noStrike">
                          <a:effectLst/>
                        </a:rPr>
                        <a:t>Workplace Essentials Bundle</a:t>
                      </a:r>
                      <a:endParaRPr lang="en-GB" sz="1200" b="1" i="0" u="none" strike="noStrike">
                        <a:solidFill>
                          <a:srgbClr val="000000"/>
                        </a:solidFill>
                        <a:effectLst/>
                        <a:latin typeface="Calibri" panose="020F0502020204030204" pitchFamily="34" charset="0"/>
                      </a:endParaRPr>
                    </a:p>
                  </a:txBody>
                  <a:tcPr marL="9403" marR="9403" marT="9403" marB="0" anchor="b"/>
                </a:tc>
                <a:extLst>
                  <a:ext uri="{0D108BD9-81ED-4DB2-BD59-A6C34878D82A}">
                    <a16:rowId xmlns:a16="http://schemas.microsoft.com/office/drawing/2014/main" val="2667468817"/>
                  </a:ext>
                </a:extLst>
              </a:tr>
              <a:tr h="188059">
                <a:tc>
                  <a:txBody>
                    <a:bodyPr/>
                    <a:lstStyle/>
                    <a:p>
                      <a:pPr algn="l" fontAlgn="b"/>
                      <a:r>
                        <a:rPr lang="en-GB" sz="1100" u="none" strike="noStrike">
                          <a:effectLst/>
                        </a:rPr>
                        <a:t>Appreciative Inquiry</a:t>
                      </a:r>
                      <a:endParaRPr lang="en-GB" sz="1100" b="0" i="0" u="none" strike="noStrike">
                        <a:solidFill>
                          <a:srgbClr val="000000"/>
                        </a:solidFill>
                        <a:effectLst/>
                        <a:latin typeface="Calibri" panose="020F0502020204030204" pitchFamily="34" charset="0"/>
                      </a:endParaRPr>
                    </a:p>
                  </a:txBody>
                  <a:tcPr marL="282089" marR="9403" marT="9403" marB="0" anchor="b"/>
                </a:tc>
                <a:extLst>
                  <a:ext uri="{0D108BD9-81ED-4DB2-BD59-A6C34878D82A}">
                    <a16:rowId xmlns:a16="http://schemas.microsoft.com/office/drawing/2014/main" val="1329129697"/>
                  </a:ext>
                </a:extLst>
              </a:tr>
              <a:tr h="188059">
                <a:tc>
                  <a:txBody>
                    <a:bodyPr/>
                    <a:lstStyle/>
                    <a:p>
                      <a:pPr algn="l" fontAlgn="b"/>
                      <a:r>
                        <a:rPr lang="en-GB" sz="1100" u="none" strike="noStrike">
                          <a:effectLst/>
                        </a:rPr>
                        <a:t>Business Acumen</a:t>
                      </a:r>
                      <a:endParaRPr lang="en-GB" sz="1100" b="0" i="0" u="none" strike="noStrike">
                        <a:solidFill>
                          <a:srgbClr val="000000"/>
                        </a:solidFill>
                        <a:effectLst/>
                        <a:latin typeface="Calibri" panose="020F0502020204030204" pitchFamily="34" charset="0"/>
                      </a:endParaRPr>
                    </a:p>
                  </a:txBody>
                  <a:tcPr marL="282089" marR="9403" marT="9403" marB="0" anchor="b"/>
                </a:tc>
                <a:extLst>
                  <a:ext uri="{0D108BD9-81ED-4DB2-BD59-A6C34878D82A}">
                    <a16:rowId xmlns:a16="http://schemas.microsoft.com/office/drawing/2014/main" val="2227630373"/>
                  </a:ext>
                </a:extLst>
              </a:tr>
              <a:tr h="188059">
                <a:tc>
                  <a:txBody>
                    <a:bodyPr/>
                    <a:lstStyle/>
                    <a:p>
                      <a:pPr algn="l" fontAlgn="b"/>
                      <a:r>
                        <a:rPr lang="en-GB" sz="1100" u="none" strike="noStrike">
                          <a:effectLst/>
                        </a:rPr>
                        <a:t>Business Ethics</a:t>
                      </a:r>
                      <a:endParaRPr lang="en-GB" sz="1100" b="0" i="0" u="none" strike="noStrike">
                        <a:solidFill>
                          <a:srgbClr val="000000"/>
                        </a:solidFill>
                        <a:effectLst/>
                        <a:latin typeface="Calibri" panose="020F0502020204030204" pitchFamily="34" charset="0"/>
                      </a:endParaRPr>
                    </a:p>
                  </a:txBody>
                  <a:tcPr marL="282089" marR="9403" marT="9403" marB="0" anchor="b"/>
                </a:tc>
                <a:extLst>
                  <a:ext uri="{0D108BD9-81ED-4DB2-BD59-A6C34878D82A}">
                    <a16:rowId xmlns:a16="http://schemas.microsoft.com/office/drawing/2014/main" val="1262426122"/>
                  </a:ext>
                </a:extLst>
              </a:tr>
              <a:tr h="188059">
                <a:tc>
                  <a:txBody>
                    <a:bodyPr/>
                    <a:lstStyle/>
                    <a:p>
                      <a:pPr algn="l" fontAlgn="b"/>
                      <a:r>
                        <a:rPr lang="en-GB" sz="1100" u="none" strike="noStrike">
                          <a:effectLst/>
                        </a:rPr>
                        <a:t>Business Etiquette</a:t>
                      </a:r>
                      <a:endParaRPr lang="en-GB" sz="1100" b="0" i="0" u="none" strike="noStrike">
                        <a:solidFill>
                          <a:srgbClr val="000000"/>
                        </a:solidFill>
                        <a:effectLst/>
                        <a:latin typeface="Calibri" panose="020F0502020204030204" pitchFamily="34" charset="0"/>
                      </a:endParaRPr>
                    </a:p>
                  </a:txBody>
                  <a:tcPr marL="282089" marR="9403" marT="9403" marB="0" anchor="b"/>
                </a:tc>
                <a:extLst>
                  <a:ext uri="{0D108BD9-81ED-4DB2-BD59-A6C34878D82A}">
                    <a16:rowId xmlns:a16="http://schemas.microsoft.com/office/drawing/2014/main" val="2554329819"/>
                  </a:ext>
                </a:extLst>
              </a:tr>
              <a:tr h="188059">
                <a:tc>
                  <a:txBody>
                    <a:bodyPr/>
                    <a:lstStyle/>
                    <a:p>
                      <a:pPr algn="l" fontAlgn="b"/>
                      <a:r>
                        <a:rPr lang="en-GB" sz="1100" u="none" strike="noStrike">
                          <a:effectLst/>
                        </a:rPr>
                        <a:t>Change Management</a:t>
                      </a:r>
                      <a:endParaRPr lang="en-GB" sz="1100" b="0" i="0" u="none" strike="noStrike">
                        <a:solidFill>
                          <a:srgbClr val="000000"/>
                        </a:solidFill>
                        <a:effectLst/>
                        <a:latin typeface="Calibri" panose="020F0502020204030204" pitchFamily="34" charset="0"/>
                      </a:endParaRPr>
                    </a:p>
                  </a:txBody>
                  <a:tcPr marL="282089" marR="9403" marT="9403" marB="0" anchor="b"/>
                </a:tc>
                <a:extLst>
                  <a:ext uri="{0D108BD9-81ED-4DB2-BD59-A6C34878D82A}">
                    <a16:rowId xmlns:a16="http://schemas.microsoft.com/office/drawing/2014/main" val="2181806168"/>
                  </a:ext>
                </a:extLst>
              </a:tr>
              <a:tr h="188059">
                <a:tc>
                  <a:txBody>
                    <a:bodyPr/>
                    <a:lstStyle/>
                    <a:p>
                      <a:pPr algn="l" fontAlgn="b"/>
                      <a:r>
                        <a:rPr lang="en-GB" sz="1100" u="none" strike="noStrike">
                          <a:effectLst/>
                        </a:rPr>
                        <a:t>Civility In The Workplace</a:t>
                      </a:r>
                      <a:endParaRPr lang="en-GB" sz="1100" b="0" i="0" u="none" strike="noStrike">
                        <a:solidFill>
                          <a:srgbClr val="000000"/>
                        </a:solidFill>
                        <a:effectLst/>
                        <a:latin typeface="Calibri" panose="020F0502020204030204" pitchFamily="34" charset="0"/>
                      </a:endParaRPr>
                    </a:p>
                  </a:txBody>
                  <a:tcPr marL="282089" marR="9403" marT="9403" marB="0" anchor="b"/>
                </a:tc>
                <a:extLst>
                  <a:ext uri="{0D108BD9-81ED-4DB2-BD59-A6C34878D82A}">
                    <a16:rowId xmlns:a16="http://schemas.microsoft.com/office/drawing/2014/main" val="890950633"/>
                  </a:ext>
                </a:extLst>
              </a:tr>
              <a:tr h="188059">
                <a:tc>
                  <a:txBody>
                    <a:bodyPr/>
                    <a:lstStyle/>
                    <a:p>
                      <a:pPr algn="l" fontAlgn="b"/>
                      <a:r>
                        <a:rPr lang="en-GB" sz="1100" u="none" strike="noStrike">
                          <a:effectLst/>
                        </a:rPr>
                        <a:t>Conflict Resolution</a:t>
                      </a:r>
                      <a:endParaRPr lang="en-GB" sz="1100" b="0" i="0" u="none" strike="noStrike">
                        <a:solidFill>
                          <a:srgbClr val="000000"/>
                        </a:solidFill>
                        <a:effectLst/>
                        <a:latin typeface="Calibri" panose="020F0502020204030204" pitchFamily="34" charset="0"/>
                      </a:endParaRPr>
                    </a:p>
                  </a:txBody>
                  <a:tcPr marL="282089" marR="9403" marT="9403" marB="0" anchor="b"/>
                </a:tc>
                <a:extLst>
                  <a:ext uri="{0D108BD9-81ED-4DB2-BD59-A6C34878D82A}">
                    <a16:rowId xmlns:a16="http://schemas.microsoft.com/office/drawing/2014/main" val="2204541857"/>
                  </a:ext>
                </a:extLst>
              </a:tr>
              <a:tr h="188059">
                <a:tc>
                  <a:txBody>
                    <a:bodyPr/>
                    <a:lstStyle/>
                    <a:p>
                      <a:pPr algn="l" fontAlgn="b"/>
                      <a:r>
                        <a:rPr lang="en-GB" sz="1100" u="none" strike="noStrike">
                          <a:effectLst/>
                        </a:rPr>
                        <a:t>Customer Service</a:t>
                      </a:r>
                      <a:endParaRPr lang="en-GB" sz="1100" b="0" i="0" u="none" strike="noStrike">
                        <a:solidFill>
                          <a:srgbClr val="000000"/>
                        </a:solidFill>
                        <a:effectLst/>
                        <a:latin typeface="Calibri" panose="020F0502020204030204" pitchFamily="34" charset="0"/>
                      </a:endParaRPr>
                    </a:p>
                  </a:txBody>
                  <a:tcPr marL="282089" marR="9403" marT="9403" marB="0" anchor="b"/>
                </a:tc>
                <a:extLst>
                  <a:ext uri="{0D108BD9-81ED-4DB2-BD59-A6C34878D82A}">
                    <a16:rowId xmlns:a16="http://schemas.microsoft.com/office/drawing/2014/main" val="1661227085"/>
                  </a:ext>
                </a:extLst>
              </a:tr>
              <a:tr h="188059">
                <a:tc>
                  <a:txBody>
                    <a:bodyPr/>
                    <a:lstStyle/>
                    <a:p>
                      <a:pPr algn="l" fontAlgn="b"/>
                      <a:r>
                        <a:rPr lang="en-GB" sz="1100" u="none" strike="noStrike">
                          <a:effectLst/>
                        </a:rPr>
                        <a:t>Customer Support</a:t>
                      </a:r>
                      <a:endParaRPr lang="en-GB" sz="1100" b="0" i="0" u="none" strike="noStrike">
                        <a:solidFill>
                          <a:srgbClr val="000000"/>
                        </a:solidFill>
                        <a:effectLst/>
                        <a:latin typeface="Calibri" panose="020F0502020204030204" pitchFamily="34" charset="0"/>
                      </a:endParaRPr>
                    </a:p>
                  </a:txBody>
                  <a:tcPr marL="282089" marR="9403" marT="9403" marB="0" anchor="b"/>
                </a:tc>
                <a:extLst>
                  <a:ext uri="{0D108BD9-81ED-4DB2-BD59-A6C34878D82A}">
                    <a16:rowId xmlns:a16="http://schemas.microsoft.com/office/drawing/2014/main" val="2378372436"/>
                  </a:ext>
                </a:extLst>
              </a:tr>
              <a:tr h="188059">
                <a:tc>
                  <a:txBody>
                    <a:bodyPr/>
                    <a:lstStyle/>
                    <a:p>
                      <a:pPr algn="l" fontAlgn="b"/>
                      <a:r>
                        <a:rPr lang="en-GB" sz="1100" u="none" strike="noStrike">
                          <a:effectLst/>
                        </a:rPr>
                        <a:t>Cyber Security</a:t>
                      </a:r>
                      <a:endParaRPr lang="en-GB" sz="1100" b="0" i="0" u="none" strike="noStrike">
                        <a:solidFill>
                          <a:srgbClr val="000000"/>
                        </a:solidFill>
                        <a:effectLst/>
                        <a:latin typeface="Calibri" panose="020F0502020204030204" pitchFamily="34" charset="0"/>
                      </a:endParaRPr>
                    </a:p>
                  </a:txBody>
                  <a:tcPr marL="282089" marR="9403" marT="9403" marB="0" anchor="b"/>
                </a:tc>
                <a:extLst>
                  <a:ext uri="{0D108BD9-81ED-4DB2-BD59-A6C34878D82A}">
                    <a16:rowId xmlns:a16="http://schemas.microsoft.com/office/drawing/2014/main" val="773459917"/>
                  </a:ext>
                </a:extLst>
              </a:tr>
              <a:tr h="188059">
                <a:tc>
                  <a:txBody>
                    <a:bodyPr/>
                    <a:lstStyle/>
                    <a:p>
                      <a:pPr algn="l" fontAlgn="b"/>
                      <a:r>
                        <a:rPr lang="en-GB" sz="1100" u="none" strike="noStrike">
                          <a:effectLst/>
                        </a:rPr>
                        <a:t>Delivering Constructive Criticism</a:t>
                      </a:r>
                      <a:endParaRPr lang="en-GB" sz="1100" b="0" i="0" u="none" strike="noStrike">
                        <a:solidFill>
                          <a:srgbClr val="000000"/>
                        </a:solidFill>
                        <a:effectLst/>
                        <a:latin typeface="Calibri" panose="020F0502020204030204" pitchFamily="34" charset="0"/>
                      </a:endParaRPr>
                    </a:p>
                  </a:txBody>
                  <a:tcPr marL="282089" marR="9403" marT="9403" marB="0" anchor="b"/>
                </a:tc>
                <a:extLst>
                  <a:ext uri="{0D108BD9-81ED-4DB2-BD59-A6C34878D82A}">
                    <a16:rowId xmlns:a16="http://schemas.microsoft.com/office/drawing/2014/main" val="2273594102"/>
                  </a:ext>
                </a:extLst>
              </a:tr>
              <a:tr h="188059">
                <a:tc>
                  <a:txBody>
                    <a:bodyPr/>
                    <a:lstStyle/>
                    <a:p>
                      <a:pPr algn="l" fontAlgn="b"/>
                      <a:r>
                        <a:rPr lang="en-GB" sz="1100" u="none" strike="noStrike">
                          <a:effectLst/>
                        </a:rPr>
                        <a:t>Developing Corporate Behavior</a:t>
                      </a:r>
                      <a:endParaRPr lang="en-GB" sz="1100" b="0" i="0" u="none" strike="noStrike">
                        <a:solidFill>
                          <a:srgbClr val="000000"/>
                        </a:solidFill>
                        <a:effectLst/>
                        <a:latin typeface="Calibri" panose="020F0502020204030204" pitchFamily="34" charset="0"/>
                      </a:endParaRPr>
                    </a:p>
                  </a:txBody>
                  <a:tcPr marL="282089" marR="9403" marT="9403" marB="0" anchor="b"/>
                </a:tc>
                <a:extLst>
                  <a:ext uri="{0D108BD9-81ED-4DB2-BD59-A6C34878D82A}">
                    <a16:rowId xmlns:a16="http://schemas.microsoft.com/office/drawing/2014/main" val="4221143808"/>
                  </a:ext>
                </a:extLst>
              </a:tr>
              <a:tr h="188059">
                <a:tc>
                  <a:txBody>
                    <a:bodyPr/>
                    <a:lstStyle/>
                    <a:p>
                      <a:pPr algn="l" fontAlgn="b"/>
                      <a:r>
                        <a:rPr lang="en-GB" sz="1100" u="none" strike="noStrike">
                          <a:effectLst/>
                        </a:rPr>
                        <a:t>Handling a Difficult Customer</a:t>
                      </a:r>
                      <a:endParaRPr lang="en-GB" sz="1100" b="0" i="0" u="none" strike="noStrike">
                        <a:solidFill>
                          <a:srgbClr val="000000"/>
                        </a:solidFill>
                        <a:effectLst/>
                        <a:latin typeface="Calibri" panose="020F0502020204030204" pitchFamily="34" charset="0"/>
                      </a:endParaRPr>
                    </a:p>
                  </a:txBody>
                  <a:tcPr marL="282089" marR="9403" marT="9403" marB="0" anchor="b"/>
                </a:tc>
                <a:extLst>
                  <a:ext uri="{0D108BD9-81ED-4DB2-BD59-A6C34878D82A}">
                    <a16:rowId xmlns:a16="http://schemas.microsoft.com/office/drawing/2014/main" val="694847338"/>
                  </a:ext>
                </a:extLst>
              </a:tr>
              <a:tr h="188059">
                <a:tc>
                  <a:txBody>
                    <a:bodyPr/>
                    <a:lstStyle/>
                    <a:p>
                      <a:pPr algn="l" fontAlgn="b"/>
                      <a:r>
                        <a:rPr lang="en-GB" sz="1100" u="none" strike="noStrike">
                          <a:effectLst/>
                        </a:rPr>
                        <a:t>Networking Outside the Company</a:t>
                      </a:r>
                      <a:endParaRPr lang="en-GB" sz="1100" b="0" i="0" u="none" strike="noStrike">
                        <a:solidFill>
                          <a:srgbClr val="000000"/>
                        </a:solidFill>
                        <a:effectLst/>
                        <a:latin typeface="Calibri" panose="020F0502020204030204" pitchFamily="34" charset="0"/>
                      </a:endParaRPr>
                    </a:p>
                  </a:txBody>
                  <a:tcPr marL="282089" marR="9403" marT="9403" marB="0" anchor="b"/>
                </a:tc>
                <a:extLst>
                  <a:ext uri="{0D108BD9-81ED-4DB2-BD59-A6C34878D82A}">
                    <a16:rowId xmlns:a16="http://schemas.microsoft.com/office/drawing/2014/main" val="3056960629"/>
                  </a:ext>
                </a:extLst>
              </a:tr>
              <a:tr h="188059">
                <a:tc>
                  <a:txBody>
                    <a:bodyPr/>
                    <a:lstStyle/>
                    <a:p>
                      <a:pPr algn="l" fontAlgn="b"/>
                      <a:r>
                        <a:rPr lang="en-GB" sz="1100" u="none" strike="noStrike">
                          <a:effectLst/>
                        </a:rPr>
                        <a:t>Networking Within the Company</a:t>
                      </a:r>
                      <a:endParaRPr lang="en-GB" sz="1100" b="0" i="0" u="none" strike="noStrike">
                        <a:solidFill>
                          <a:srgbClr val="000000"/>
                        </a:solidFill>
                        <a:effectLst/>
                        <a:latin typeface="Calibri" panose="020F0502020204030204" pitchFamily="34" charset="0"/>
                      </a:endParaRPr>
                    </a:p>
                  </a:txBody>
                  <a:tcPr marL="282089" marR="9403" marT="9403" marB="0" anchor="b"/>
                </a:tc>
                <a:extLst>
                  <a:ext uri="{0D108BD9-81ED-4DB2-BD59-A6C34878D82A}">
                    <a16:rowId xmlns:a16="http://schemas.microsoft.com/office/drawing/2014/main" val="2509453950"/>
                  </a:ext>
                </a:extLst>
              </a:tr>
              <a:tr h="188059">
                <a:tc>
                  <a:txBody>
                    <a:bodyPr/>
                    <a:lstStyle/>
                    <a:p>
                      <a:pPr algn="l" fontAlgn="b"/>
                      <a:r>
                        <a:rPr lang="en-GB" sz="1100" u="none" strike="noStrike">
                          <a:effectLst/>
                        </a:rPr>
                        <a:t>Office Health and Safety</a:t>
                      </a:r>
                      <a:endParaRPr lang="en-GB" sz="1100" b="0" i="0" u="none" strike="noStrike">
                        <a:solidFill>
                          <a:srgbClr val="000000"/>
                        </a:solidFill>
                        <a:effectLst/>
                        <a:latin typeface="Calibri" panose="020F0502020204030204" pitchFamily="34" charset="0"/>
                      </a:endParaRPr>
                    </a:p>
                  </a:txBody>
                  <a:tcPr marL="282089" marR="9403" marT="9403" marB="0" anchor="b"/>
                </a:tc>
                <a:extLst>
                  <a:ext uri="{0D108BD9-81ED-4DB2-BD59-A6C34878D82A}">
                    <a16:rowId xmlns:a16="http://schemas.microsoft.com/office/drawing/2014/main" val="3931188678"/>
                  </a:ext>
                </a:extLst>
              </a:tr>
              <a:tr h="188059">
                <a:tc>
                  <a:txBody>
                    <a:bodyPr/>
                    <a:lstStyle/>
                    <a:p>
                      <a:pPr algn="l" fontAlgn="b"/>
                      <a:r>
                        <a:rPr lang="en-GB" sz="1100" u="none" strike="noStrike">
                          <a:effectLst/>
                        </a:rPr>
                        <a:t>Respect In The Workplace</a:t>
                      </a:r>
                      <a:endParaRPr lang="en-GB" sz="1100" b="0" i="0" u="none" strike="noStrike">
                        <a:solidFill>
                          <a:srgbClr val="000000"/>
                        </a:solidFill>
                        <a:effectLst/>
                        <a:latin typeface="Calibri" panose="020F0502020204030204" pitchFamily="34" charset="0"/>
                      </a:endParaRPr>
                    </a:p>
                  </a:txBody>
                  <a:tcPr marL="282089" marR="9403" marT="9403" marB="0" anchor="b"/>
                </a:tc>
                <a:extLst>
                  <a:ext uri="{0D108BD9-81ED-4DB2-BD59-A6C34878D82A}">
                    <a16:rowId xmlns:a16="http://schemas.microsoft.com/office/drawing/2014/main" val="1824699053"/>
                  </a:ext>
                </a:extLst>
              </a:tr>
              <a:tr h="188059">
                <a:tc>
                  <a:txBody>
                    <a:bodyPr/>
                    <a:lstStyle/>
                    <a:p>
                      <a:pPr algn="l" fontAlgn="b"/>
                      <a:r>
                        <a:rPr lang="en-GB" sz="1100" u="none" strike="noStrike">
                          <a:effectLst/>
                        </a:rPr>
                        <a:t>Responsibility In the Workplace</a:t>
                      </a:r>
                      <a:endParaRPr lang="en-GB" sz="1100" b="0" i="0" u="none" strike="noStrike">
                        <a:solidFill>
                          <a:srgbClr val="000000"/>
                        </a:solidFill>
                        <a:effectLst/>
                        <a:latin typeface="Calibri" panose="020F0502020204030204" pitchFamily="34" charset="0"/>
                      </a:endParaRPr>
                    </a:p>
                  </a:txBody>
                  <a:tcPr marL="282089" marR="9403" marT="9403" marB="0" anchor="b"/>
                </a:tc>
                <a:extLst>
                  <a:ext uri="{0D108BD9-81ED-4DB2-BD59-A6C34878D82A}">
                    <a16:rowId xmlns:a16="http://schemas.microsoft.com/office/drawing/2014/main" val="617980889"/>
                  </a:ext>
                </a:extLst>
              </a:tr>
              <a:tr h="188059">
                <a:tc>
                  <a:txBody>
                    <a:bodyPr/>
                    <a:lstStyle/>
                    <a:p>
                      <a:pPr algn="l" fontAlgn="b"/>
                      <a:r>
                        <a:rPr lang="en-GB" sz="1100" u="none" strike="noStrike">
                          <a:effectLst/>
                        </a:rPr>
                        <a:t>Risk Assessment and Management</a:t>
                      </a:r>
                      <a:endParaRPr lang="en-GB" sz="1100" b="0" i="0" u="none" strike="noStrike">
                        <a:solidFill>
                          <a:srgbClr val="000000"/>
                        </a:solidFill>
                        <a:effectLst/>
                        <a:latin typeface="Calibri" panose="020F0502020204030204" pitchFamily="34" charset="0"/>
                      </a:endParaRPr>
                    </a:p>
                  </a:txBody>
                  <a:tcPr marL="282089" marR="9403" marT="9403" marB="0" anchor="b"/>
                </a:tc>
                <a:extLst>
                  <a:ext uri="{0D108BD9-81ED-4DB2-BD59-A6C34878D82A}">
                    <a16:rowId xmlns:a16="http://schemas.microsoft.com/office/drawing/2014/main" val="3649164248"/>
                  </a:ext>
                </a:extLst>
              </a:tr>
              <a:tr h="188059">
                <a:tc>
                  <a:txBody>
                    <a:bodyPr/>
                    <a:lstStyle/>
                    <a:p>
                      <a:pPr algn="l" fontAlgn="b"/>
                      <a:r>
                        <a:rPr lang="en-GB" sz="1100" u="none" strike="noStrike">
                          <a:effectLst/>
                        </a:rPr>
                        <a:t>Safety In The Workplace</a:t>
                      </a:r>
                      <a:endParaRPr lang="en-GB" sz="1100" b="0" i="0" u="none" strike="noStrike">
                        <a:solidFill>
                          <a:srgbClr val="000000"/>
                        </a:solidFill>
                        <a:effectLst/>
                        <a:latin typeface="Calibri" panose="020F0502020204030204" pitchFamily="34" charset="0"/>
                      </a:endParaRPr>
                    </a:p>
                  </a:txBody>
                  <a:tcPr marL="282089" marR="9403" marT="9403" marB="0" anchor="b"/>
                </a:tc>
                <a:extLst>
                  <a:ext uri="{0D108BD9-81ED-4DB2-BD59-A6C34878D82A}">
                    <a16:rowId xmlns:a16="http://schemas.microsoft.com/office/drawing/2014/main" val="3721007144"/>
                  </a:ext>
                </a:extLst>
              </a:tr>
              <a:tr h="188059">
                <a:tc>
                  <a:txBody>
                    <a:bodyPr/>
                    <a:lstStyle/>
                    <a:p>
                      <a:pPr algn="l" fontAlgn="b"/>
                      <a:r>
                        <a:rPr lang="en-GB" sz="1100" u="none" strike="noStrike">
                          <a:effectLst/>
                        </a:rPr>
                        <a:t>Team Building For Managers</a:t>
                      </a:r>
                      <a:endParaRPr lang="en-GB" sz="1100" b="0" i="0" u="none" strike="noStrike">
                        <a:solidFill>
                          <a:srgbClr val="000000"/>
                        </a:solidFill>
                        <a:effectLst/>
                        <a:latin typeface="Calibri" panose="020F0502020204030204" pitchFamily="34" charset="0"/>
                      </a:endParaRPr>
                    </a:p>
                  </a:txBody>
                  <a:tcPr marL="282089" marR="9403" marT="9403" marB="0" anchor="b"/>
                </a:tc>
                <a:extLst>
                  <a:ext uri="{0D108BD9-81ED-4DB2-BD59-A6C34878D82A}">
                    <a16:rowId xmlns:a16="http://schemas.microsoft.com/office/drawing/2014/main" val="273956459"/>
                  </a:ext>
                </a:extLst>
              </a:tr>
              <a:tr h="188059">
                <a:tc>
                  <a:txBody>
                    <a:bodyPr/>
                    <a:lstStyle/>
                    <a:p>
                      <a:pPr algn="l" fontAlgn="b"/>
                      <a:r>
                        <a:rPr lang="en-GB" sz="1100" u="none" strike="noStrike">
                          <a:effectLst/>
                        </a:rPr>
                        <a:t>Teamwork And Team Building</a:t>
                      </a:r>
                      <a:endParaRPr lang="en-GB" sz="1100" b="0" i="0" u="none" strike="noStrike">
                        <a:solidFill>
                          <a:srgbClr val="000000"/>
                        </a:solidFill>
                        <a:effectLst/>
                        <a:latin typeface="Calibri" panose="020F0502020204030204" pitchFamily="34" charset="0"/>
                      </a:endParaRPr>
                    </a:p>
                  </a:txBody>
                  <a:tcPr marL="282089" marR="9403" marT="9403" marB="0" anchor="b"/>
                </a:tc>
                <a:extLst>
                  <a:ext uri="{0D108BD9-81ED-4DB2-BD59-A6C34878D82A}">
                    <a16:rowId xmlns:a16="http://schemas.microsoft.com/office/drawing/2014/main" val="2011510659"/>
                  </a:ext>
                </a:extLst>
              </a:tr>
              <a:tr h="188059">
                <a:tc>
                  <a:txBody>
                    <a:bodyPr/>
                    <a:lstStyle/>
                    <a:p>
                      <a:pPr algn="l" fontAlgn="b"/>
                      <a:r>
                        <a:rPr lang="en-GB" sz="1100" u="none" strike="noStrike" dirty="0">
                          <a:effectLst/>
                        </a:rPr>
                        <a:t>Workplace Bullying</a:t>
                      </a:r>
                      <a:endParaRPr lang="en-GB" sz="1100" b="0" i="0" u="none" strike="noStrike" dirty="0">
                        <a:solidFill>
                          <a:srgbClr val="000000"/>
                        </a:solidFill>
                        <a:effectLst/>
                        <a:latin typeface="Calibri" panose="020F0502020204030204" pitchFamily="34" charset="0"/>
                      </a:endParaRPr>
                    </a:p>
                  </a:txBody>
                  <a:tcPr marL="282089" marR="9403" marT="9403" marB="0" anchor="b"/>
                </a:tc>
                <a:extLst>
                  <a:ext uri="{0D108BD9-81ED-4DB2-BD59-A6C34878D82A}">
                    <a16:rowId xmlns:a16="http://schemas.microsoft.com/office/drawing/2014/main" val="3968263365"/>
                  </a:ext>
                </a:extLst>
              </a:tr>
            </a:tbl>
          </a:graphicData>
        </a:graphic>
      </p:graphicFrame>
    </p:spTree>
    <p:extLst>
      <p:ext uri="{BB962C8B-B14F-4D97-AF65-F5344CB8AC3E}">
        <p14:creationId xmlns:p14="http://schemas.microsoft.com/office/powerpoint/2010/main" val="2883224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0" fill="hold"/>
                                        <p:tgtEl>
                                          <p:spTgt spid="3"/>
                                        </p:tgtEl>
                                        <p:attrNameLst>
                                          <p:attrName>ppt_w</p:attrName>
                                        </p:attrNameLst>
                                      </p:cBhvr>
                                      <p:tavLst>
                                        <p:tav tm="0" fmla="#ppt_w*sin(2.5*pi*$)">
                                          <p:val>
                                            <p:fltVal val="0"/>
                                          </p:val>
                                        </p:tav>
                                        <p:tav tm="100000">
                                          <p:val>
                                            <p:fltVal val="1"/>
                                          </p:val>
                                        </p:tav>
                                      </p:tavLst>
                                    </p:anim>
                                    <p:anim calcmode="lin" valueType="num">
                                      <p:cBhvr>
                                        <p:cTn id="8" dur="5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35F66C3-FBED-3453-5BDA-D6FEF6F052B8}"/>
            </a:ext>
          </a:extLst>
        </p:cNvPr>
        <p:cNvGrpSpPr/>
        <p:nvPr/>
      </p:nvGrpSpPr>
      <p:grpSpPr>
        <a:xfrm>
          <a:off x="0" y="0"/>
          <a:ext cx="0" cy="0"/>
          <a:chOff x="0" y="0"/>
          <a:chExt cx="0" cy="0"/>
        </a:xfrm>
      </p:grpSpPr>
      <p:sp>
        <p:nvSpPr>
          <p:cNvPr id="125" name="Rectangle 124">
            <a:extLst>
              <a:ext uri="{FF2B5EF4-FFF2-40B4-BE49-F238E27FC236}">
                <a16:creationId xmlns:a16="http://schemas.microsoft.com/office/drawing/2014/main" id="{BB117DAA-8467-26F8-E86D-754E9C0A6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 y="0"/>
            <a:ext cx="4571977" cy="6858001"/>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TextBox 86">
            <a:extLst>
              <a:ext uri="{FF2B5EF4-FFF2-40B4-BE49-F238E27FC236}">
                <a16:creationId xmlns:a16="http://schemas.microsoft.com/office/drawing/2014/main" id="{15FBC878-97E8-3E7B-D90B-1E38F61EA22B}"/>
              </a:ext>
            </a:extLst>
          </p:cNvPr>
          <p:cNvSpPr txBox="1"/>
          <p:nvPr/>
        </p:nvSpPr>
        <p:spPr>
          <a:xfrm>
            <a:off x="871873" y="655782"/>
            <a:ext cx="3213314" cy="1480199"/>
          </a:xfrm>
          <a:prstGeom prst="rect">
            <a:avLst/>
          </a:prstGeom>
        </p:spPr>
        <p:txBody>
          <a:bodyPr vert="horz" lIns="91440" tIns="45720" rIns="91440" bIns="45720" rtlCol="0" anchor="t">
            <a:normAutofit/>
          </a:bodyPr>
          <a:lstStyle/>
          <a:p>
            <a:pPr>
              <a:lnSpc>
                <a:spcPct val="90000"/>
              </a:lnSpc>
              <a:spcBef>
                <a:spcPct val="0"/>
              </a:spcBef>
              <a:spcAft>
                <a:spcPts val="600"/>
              </a:spcAft>
            </a:pPr>
            <a:r>
              <a:rPr lang="en-US" sz="3800" spc="-10">
                <a:solidFill>
                  <a:schemeClr val="bg1"/>
                </a:solidFill>
                <a:effectLst/>
                <a:latin typeface="+mj-lt"/>
                <a:ea typeface="+mj-ea"/>
                <a:cs typeface="+mj-cs"/>
              </a:rPr>
              <a:t>COURSES</a:t>
            </a:r>
            <a:r>
              <a:rPr lang="en-US" sz="3800">
                <a:solidFill>
                  <a:schemeClr val="bg1"/>
                </a:solidFill>
                <a:effectLst/>
                <a:latin typeface="+mj-lt"/>
                <a:ea typeface="+mj-ea"/>
                <a:cs typeface="+mj-cs"/>
              </a:rPr>
              <a:t> </a:t>
            </a:r>
            <a:endParaRPr lang="en-US" sz="3800">
              <a:solidFill>
                <a:schemeClr val="bg1"/>
              </a:solidFill>
              <a:latin typeface="+mj-lt"/>
              <a:ea typeface="+mj-ea"/>
              <a:cs typeface="+mj-cs"/>
            </a:endParaRPr>
          </a:p>
        </p:txBody>
      </p:sp>
      <p:sp>
        <p:nvSpPr>
          <p:cNvPr id="127" name="Rectangle 126">
            <a:extLst>
              <a:ext uri="{FF2B5EF4-FFF2-40B4-BE49-F238E27FC236}">
                <a16:creationId xmlns:a16="http://schemas.microsoft.com/office/drawing/2014/main" id="{E16A827B-627C-45B5-FCC9-7B8827D2EA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0" y="0"/>
            <a:ext cx="4571992" cy="685800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Rectangle 128">
            <a:extLst>
              <a:ext uri="{FF2B5EF4-FFF2-40B4-BE49-F238E27FC236}">
                <a16:creationId xmlns:a16="http://schemas.microsoft.com/office/drawing/2014/main" id="{A9D95C0E-92B7-9C41-B1B2-E541A9048E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54878" y="643465"/>
            <a:ext cx="342900" cy="457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a:extLst>
              <a:ext uri="{FF2B5EF4-FFF2-40B4-BE49-F238E27FC236}">
                <a16:creationId xmlns:a16="http://schemas.microsoft.com/office/drawing/2014/main" id="{648CB5EE-DFDA-8CAC-5F11-537C84B0E01C}"/>
              </a:ext>
            </a:extLst>
          </p:cNvPr>
          <p:cNvSpPr>
            <a:spLocks noGrp="1"/>
          </p:cNvSpPr>
          <p:nvPr>
            <p:ph type="sldNum" sz="quarter" idx="12"/>
          </p:nvPr>
        </p:nvSpPr>
        <p:spPr>
          <a:xfrm>
            <a:off x="120650" y="3246439"/>
            <a:ext cx="504718" cy="343768"/>
          </a:xfrm>
        </p:spPr>
        <p:txBody>
          <a:bodyPr vert="horz" lIns="91440" tIns="45720" rIns="91440" bIns="45720" rtlCol="0" anchor="ctr">
            <a:normAutofit/>
          </a:bodyPr>
          <a:lstStyle/>
          <a:p>
            <a:pPr algn="ctr">
              <a:spcAft>
                <a:spcPts val="600"/>
              </a:spcAft>
            </a:pPr>
            <a:fld id="{5BEB46A9-3985-4A68-94FC-41364C1C54A8}" type="slidenum">
              <a:rPr lang="en-US">
                <a:solidFill>
                  <a:schemeClr val="bg1"/>
                </a:solidFill>
              </a:rPr>
              <a:pPr algn="ctr">
                <a:spcAft>
                  <a:spcPts val="600"/>
                </a:spcAft>
              </a:pPr>
              <a:t>27</a:t>
            </a:fld>
            <a:endParaRPr lang="en-US">
              <a:solidFill>
                <a:schemeClr val="bg1"/>
              </a:solidFill>
            </a:endParaRPr>
          </a:p>
        </p:txBody>
      </p:sp>
      <p:pic>
        <p:nvPicPr>
          <p:cNvPr id="29" name="Image 3">
            <a:extLst>
              <a:ext uri="{FF2B5EF4-FFF2-40B4-BE49-F238E27FC236}">
                <a16:creationId xmlns:a16="http://schemas.microsoft.com/office/drawing/2014/main" id="{B1C6D8E5-F541-05D1-22DB-CB69B896DAC3}"/>
              </a:ext>
            </a:extLst>
          </p:cNvPr>
          <p:cNvPicPr>
            <a:picLocks/>
          </p:cNvPicPr>
          <p:nvPr/>
        </p:nvPicPr>
        <p:blipFill>
          <a:blip r:embed="rId2" cstate="print"/>
          <a:stretch>
            <a:fillRect/>
          </a:stretch>
        </p:blipFill>
        <p:spPr>
          <a:xfrm>
            <a:off x="871874" y="2635730"/>
            <a:ext cx="3208108" cy="3208108"/>
          </a:xfrm>
          <a:prstGeom prst="rect">
            <a:avLst/>
          </a:prstGeom>
        </p:spPr>
      </p:pic>
      <p:graphicFrame>
        <p:nvGraphicFramePr>
          <p:cNvPr id="2" name="Table 1">
            <a:extLst>
              <a:ext uri="{FF2B5EF4-FFF2-40B4-BE49-F238E27FC236}">
                <a16:creationId xmlns:a16="http://schemas.microsoft.com/office/drawing/2014/main" id="{53E9F5E0-479C-E710-966D-38F9B1D54856}"/>
              </a:ext>
            </a:extLst>
          </p:cNvPr>
          <p:cNvGraphicFramePr>
            <a:graphicFrameLocks noGrp="1"/>
          </p:cNvGraphicFramePr>
          <p:nvPr>
            <p:extLst>
              <p:ext uri="{D42A27DB-BD31-4B8C-83A1-F6EECF244321}">
                <p14:modId xmlns:p14="http://schemas.microsoft.com/office/powerpoint/2010/main" val="2258853293"/>
              </p:ext>
            </p:extLst>
          </p:nvPr>
        </p:nvGraphicFramePr>
        <p:xfrm>
          <a:off x="4686123" y="1223763"/>
          <a:ext cx="4235427" cy="2194560"/>
        </p:xfrm>
        <a:graphic>
          <a:graphicData uri="http://schemas.openxmlformats.org/drawingml/2006/table">
            <a:tbl>
              <a:tblPr/>
              <a:tblGrid>
                <a:gridCol w="4235427">
                  <a:extLst>
                    <a:ext uri="{9D8B030D-6E8A-4147-A177-3AD203B41FA5}">
                      <a16:colId xmlns:a16="http://schemas.microsoft.com/office/drawing/2014/main" val="2357876507"/>
                    </a:ext>
                  </a:extLst>
                </a:gridCol>
              </a:tblGrid>
              <a:tr h="195595">
                <a:tc>
                  <a:txBody>
                    <a:bodyPr/>
                    <a:lstStyle/>
                    <a:p>
                      <a:r>
                        <a:rPr lang="en-GB">
                          <a:effectLst/>
                          <a:latin typeface="Calibri" panose="020F0502020204030204" pitchFamily="34" charset="0"/>
                        </a:rPr>
                        <a:t>Microsoft Bundle</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599563671"/>
                  </a:ext>
                </a:extLst>
              </a:tr>
              <a:tr h="195595">
                <a:tc>
                  <a:txBody>
                    <a:bodyPr/>
                    <a:lstStyle/>
                    <a:p>
                      <a:r>
                        <a:rPr lang="en-GB" dirty="0">
                          <a:effectLst/>
                          <a:latin typeface="Calibri" panose="020F0502020204030204" pitchFamily="34" charset="0"/>
                        </a:rPr>
                        <a:t>Access </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754607049"/>
                  </a:ext>
                </a:extLst>
              </a:tr>
              <a:tr h="195595">
                <a:tc>
                  <a:txBody>
                    <a:bodyPr/>
                    <a:lstStyle/>
                    <a:p>
                      <a:r>
                        <a:rPr lang="en-GB" dirty="0">
                          <a:effectLst/>
                          <a:latin typeface="Calibri" panose="020F0502020204030204" pitchFamily="34" charset="0"/>
                        </a:rPr>
                        <a:t>Excel </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669705821"/>
                  </a:ext>
                </a:extLst>
              </a:tr>
              <a:tr h="195595">
                <a:tc>
                  <a:txBody>
                    <a:bodyPr/>
                    <a:lstStyle/>
                    <a:p>
                      <a:r>
                        <a:rPr lang="en-GB" dirty="0">
                          <a:effectLst/>
                          <a:latin typeface="Calibri" panose="020F0502020204030204" pitchFamily="34" charset="0"/>
                        </a:rPr>
                        <a:t>Outlook </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962606521"/>
                  </a:ext>
                </a:extLst>
              </a:tr>
              <a:tr h="195595">
                <a:tc>
                  <a:txBody>
                    <a:bodyPr/>
                    <a:lstStyle/>
                    <a:p>
                      <a:r>
                        <a:rPr lang="en-GB" dirty="0">
                          <a:effectLst/>
                          <a:latin typeface="Calibri" panose="020F0502020204030204" pitchFamily="34" charset="0"/>
                        </a:rPr>
                        <a:t>PowerPoint </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4161880677"/>
                  </a:ext>
                </a:extLst>
              </a:tr>
              <a:tr h="195595">
                <a:tc>
                  <a:txBody>
                    <a:bodyPr/>
                    <a:lstStyle/>
                    <a:p>
                      <a:r>
                        <a:rPr lang="en-GB" dirty="0">
                          <a:effectLst/>
                          <a:latin typeface="Calibri" panose="020F0502020204030204" pitchFamily="34" charset="0"/>
                        </a:rPr>
                        <a:t>Word </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766796031"/>
                  </a:ext>
                </a:extLst>
              </a:tr>
              <a:tr h="195595">
                <a:tc>
                  <a:txBody>
                    <a:bodyPr/>
                    <a:lstStyle/>
                    <a:p>
                      <a:endParaRPr lang="en-GB" dirty="0">
                        <a:effectLst/>
                        <a:latin typeface="Calibri" panose="020F0502020204030204" pitchFamily="34" charset="0"/>
                      </a:endParaRP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231977918"/>
                  </a:ext>
                </a:extLst>
              </a:tr>
              <a:tr h="195595">
                <a:tc>
                  <a:txBody>
                    <a:bodyPr/>
                    <a:lstStyle/>
                    <a:p>
                      <a:r>
                        <a:rPr lang="en-GB" dirty="0">
                          <a:effectLst/>
                          <a:latin typeface="Calibri" panose="020F0502020204030204" pitchFamily="34" charset="0"/>
                        </a:rPr>
                        <a:t>Basic to Expert</a:t>
                      </a:r>
                    </a:p>
                  </a:txBody>
                  <a:tcPr marL="47625" marR="47625" marT="0" marB="0" anchor="ctr">
                    <a:lnL w="9525" cap="flat" cmpd="sng" algn="ctr">
                      <a:solidFill>
                        <a:srgbClr val="BFBFBF"/>
                      </a:solidFill>
                      <a:prstDash val="solid"/>
                      <a:round/>
                      <a:headEnd type="none" w="med" len="med"/>
                      <a:tailEnd type="none" w="med" len="med"/>
                    </a:lnL>
                    <a:lnR w="9525" cap="flat" cmpd="sng" algn="ctr">
                      <a:solidFill>
                        <a:srgbClr val="BFBFBF"/>
                      </a:solidFill>
                      <a:prstDash val="solid"/>
                      <a:round/>
                      <a:headEnd type="none" w="med" len="med"/>
                      <a:tailEnd type="none" w="med" len="med"/>
                    </a:lnR>
                    <a:lnT w="9525" cap="flat" cmpd="sng" algn="ctr">
                      <a:solidFill>
                        <a:srgbClr val="BFBFBF"/>
                      </a:solidFill>
                      <a:prstDash val="solid"/>
                      <a:round/>
                      <a:headEnd type="none" w="med" len="med"/>
                      <a:tailEnd type="none" w="med" len="med"/>
                    </a:lnT>
                    <a:lnB w="9525"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775561121"/>
                  </a:ext>
                </a:extLst>
              </a:tr>
            </a:tbl>
          </a:graphicData>
        </a:graphic>
      </p:graphicFrame>
      <p:pic>
        <p:nvPicPr>
          <p:cNvPr id="3" name="Image 181">
            <a:extLst>
              <a:ext uri="{FF2B5EF4-FFF2-40B4-BE49-F238E27FC236}">
                <a16:creationId xmlns:a16="http://schemas.microsoft.com/office/drawing/2014/main" id="{4B53B506-CF32-7796-D2C1-E03F45120F22}"/>
              </a:ext>
            </a:extLst>
          </p:cNvPr>
          <p:cNvPicPr>
            <a:picLocks/>
          </p:cNvPicPr>
          <p:nvPr/>
        </p:nvPicPr>
        <p:blipFill>
          <a:blip r:embed="rId3" cstate="email">
            <a:extLst>
              <a:ext uri="{28A0092B-C50C-407E-A947-70E740481C1C}">
                <a14:useLocalDpi xmlns:a14="http://schemas.microsoft.com/office/drawing/2010/main"/>
              </a:ext>
            </a:extLst>
          </a:blip>
          <a:stretch>
            <a:fillRect/>
          </a:stretch>
        </p:blipFill>
        <p:spPr>
          <a:xfrm>
            <a:off x="5027414" y="4061575"/>
            <a:ext cx="2468879" cy="2023437"/>
          </a:xfrm>
          <a:prstGeom prst="rect">
            <a:avLst/>
          </a:prstGeom>
        </p:spPr>
      </p:pic>
    </p:spTree>
    <p:extLst>
      <p:ext uri="{BB962C8B-B14F-4D97-AF65-F5344CB8AC3E}">
        <p14:creationId xmlns:p14="http://schemas.microsoft.com/office/powerpoint/2010/main" val="1594103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additive="base">
                                        <p:cTn id="15" dur="500" fill="hold"/>
                                        <p:tgtEl>
                                          <p:spTgt spid="3"/>
                                        </p:tgtEl>
                                        <p:attrNameLst>
                                          <p:attrName>ppt_x</p:attrName>
                                        </p:attrNameLst>
                                      </p:cBhvr>
                                      <p:tavLst>
                                        <p:tav tm="0">
                                          <p:val>
                                            <p:strVal val="#ppt_x"/>
                                          </p:val>
                                        </p:tav>
                                        <p:tav tm="100000">
                                          <p:val>
                                            <p:strVal val="#ppt_x"/>
                                          </p:val>
                                        </p:tav>
                                      </p:tavLst>
                                    </p:anim>
                                    <p:anim calcmode="lin" valueType="num">
                                      <p:cBhvr additive="base">
                                        <p:cTn id="1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additive="base">
                                        <p:cTn id="21" dur="500" fill="hold"/>
                                        <p:tgtEl>
                                          <p:spTgt spid="3"/>
                                        </p:tgtEl>
                                        <p:attrNameLst>
                                          <p:attrName>ppt_x</p:attrName>
                                        </p:attrNameLst>
                                      </p:cBhvr>
                                      <p:tavLst>
                                        <p:tav tm="0">
                                          <p:val>
                                            <p:strVal val="#ppt_x"/>
                                          </p:val>
                                        </p:tav>
                                        <p:tav tm="100000">
                                          <p:val>
                                            <p:strVal val="#ppt_x"/>
                                          </p:val>
                                        </p:tav>
                                      </p:tavLst>
                                    </p:anim>
                                    <p:anim calcmode="lin" valueType="num">
                                      <p:cBhvr additive="base">
                                        <p:cTn id="2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2D27C70-02F1-7D77-4A6B-7DD9159EEAE1}"/>
            </a:ext>
          </a:extLst>
        </p:cNvPr>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4E03B92C-9159-62FC-58A7-1DA2C6293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a:extLst>
              <a:ext uri="{FF2B5EF4-FFF2-40B4-BE49-F238E27FC236}">
                <a16:creationId xmlns:a16="http://schemas.microsoft.com/office/drawing/2014/main" id="{8D817621-06DD-B3DB-DB92-66155F4182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2D16EEFC-4E28-7BDA-FC42-47E308E2B4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a:extLst>
              <a:ext uri="{FF2B5EF4-FFF2-40B4-BE49-F238E27FC236}">
                <a16:creationId xmlns:a16="http://schemas.microsoft.com/office/drawing/2014/main" id="{E5953E13-9987-3C4A-EA18-B9832F6771B7}"/>
              </a:ext>
            </a:extLst>
          </p:cNvPr>
          <p:cNvSpPr>
            <a:spLocks noGrp="1"/>
          </p:cNvSpPr>
          <p:nvPr>
            <p:ph type="sldNum" sz="quarter" idx="12"/>
          </p:nvPr>
        </p:nvSpPr>
        <p:spPr>
          <a:xfrm>
            <a:off x="7262622" y="4892040"/>
            <a:ext cx="1255014" cy="1005840"/>
          </a:xfrm>
        </p:spPr>
        <p:txBody>
          <a:bodyPr vert="horz" lIns="91440" tIns="45720" rIns="91440" bIns="45720" rtlCol="0" anchor="ctr">
            <a:normAutofit/>
          </a:bodyPr>
          <a:lstStyle/>
          <a:p>
            <a:pPr>
              <a:spcAft>
                <a:spcPts val="600"/>
              </a:spcAft>
            </a:pPr>
            <a:fld id="{5BEB46A9-3985-4A68-94FC-41364C1C54A8}" type="slidenum">
              <a:rPr lang="en-US" sz="5700">
                <a:solidFill>
                  <a:srgbClr val="FFFFFF"/>
                </a:solidFill>
              </a:rPr>
              <a:pPr>
                <a:spcAft>
                  <a:spcPts val="600"/>
                </a:spcAft>
              </a:pPr>
              <a:t>28</a:t>
            </a:fld>
            <a:endParaRPr lang="en-US" sz="5700">
              <a:solidFill>
                <a:srgbClr val="FFFFFF"/>
              </a:solidFill>
            </a:endParaRPr>
          </a:p>
        </p:txBody>
      </p:sp>
      <p:pic>
        <p:nvPicPr>
          <p:cNvPr id="29" name="Image 3">
            <a:extLst>
              <a:ext uri="{FF2B5EF4-FFF2-40B4-BE49-F238E27FC236}">
                <a16:creationId xmlns:a16="http://schemas.microsoft.com/office/drawing/2014/main" id="{CDF0E836-4AB4-6BF4-CDD4-6C7C412A76EB}"/>
              </a:ext>
            </a:extLst>
          </p:cNvPr>
          <p:cNvPicPr>
            <a:picLocks/>
          </p:cNvPicPr>
          <p:nvPr/>
        </p:nvPicPr>
        <p:blipFill>
          <a:blip r:embed="rId2" cstate="email">
            <a:extLst>
              <a:ext uri="{28A0092B-C50C-407E-A947-70E740481C1C}">
                <a14:useLocalDpi xmlns:a14="http://schemas.microsoft.com/office/drawing/2010/main"/>
              </a:ext>
            </a:extLst>
          </a:blip>
          <a:stretch>
            <a:fillRect/>
          </a:stretch>
        </p:blipFill>
        <p:spPr>
          <a:xfrm>
            <a:off x="6300192" y="6037380"/>
            <a:ext cx="495300" cy="431800"/>
          </a:xfrm>
          <a:prstGeom prst="rect">
            <a:avLst/>
          </a:prstGeom>
        </p:spPr>
      </p:pic>
      <p:pic>
        <p:nvPicPr>
          <p:cNvPr id="31" name="Image 1">
            <a:extLst>
              <a:ext uri="{FF2B5EF4-FFF2-40B4-BE49-F238E27FC236}">
                <a16:creationId xmlns:a16="http://schemas.microsoft.com/office/drawing/2014/main" id="{877E8F01-AED5-CDD8-CA38-992F56E8912E}"/>
              </a:ext>
            </a:extLst>
          </p:cNvPr>
          <p:cNvPicPr>
            <a:picLocks/>
          </p:cNvPicPr>
          <p:nvPr/>
        </p:nvPicPr>
        <p:blipFill>
          <a:blip r:embed="rId3" cstate="email">
            <a:extLst>
              <a:ext uri="{28A0092B-C50C-407E-A947-70E740481C1C}">
                <a14:useLocalDpi xmlns:a14="http://schemas.microsoft.com/office/drawing/2010/main"/>
              </a:ext>
            </a:extLst>
          </a:blip>
          <a:stretch>
            <a:fillRect/>
          </a:stretch>
        </p:blipFill>
        <p:spPr>
          <a:xfrm>
            <a:off x="6869420" y="6094530"/>
            <a:ext cx="1790700" cy="323850"/>
          </a:xfrm>
          <a:prstGeom prst="rect">
            <a:avLst/>
          </a:prstGeom>
        </p:spPr>
      </p:pic>
      <p:sp>
        <p:nvSpPr>
          <p:cNvPr id="4" name="TextBox 3">
            <a:extLst>
              <a:ext uri="{FF2B5EF4-FFF2-40B4-BE49-F238E27FC236}">
                <a16:creationId xmlns:a16="http://schemas.microsoft.com/office/drawing/2014/main" id="{8F084894-0E8C-668F-2132-DAA53CF51B61}"/>
              </a:ext>
            </a:extLst>
          </p:cNvPr>
          <p:cNvSpPr txBox="1"/>
          <p:nvPr/>
        </p:nvSpPr>
        <p:spPr>
          <a:xfrm>
            <a:off x="481330" y="996035"/>
            <a:ext cx="7907614" cy="4424096"/>
          </a:xfrm>
          <a:prstGeom prst="rect">
            <a:avLst/>
          </a:prstGeom>
          <a:noFill/>
        </p:spPr>
        <p:txBody>
          <a:bodyPr wrap="square">
            <a:spAutoFit/>
          </a:bodyPr>
          <a:lstStyle/>
          <a:p>
            <a:pPr marR="165100" algn="ctr">
              <a:lnSpc>
                <a:spcPct val="141000"/>
              </a:lnSpc>
              <a:spcBef>
                <a:spcPts val="1270"/>
              </a:spcBef>
              <a:spcAft>
                <a:spcPts val="0"/>
              </a:spcAft>
            </a:pPr>
            <a:r>
              <a:rPr lang="en-US" sz="1600" b="1" u="sng" dirty="0">
                <a:solidFill>
                  <a:srgbClr val="7030A0"/>
                </a:solidFill>
                <a:effectLst/>
                <a:latin typeface="Arial" panose="020B0604020202020204" pitchFamily="34" charset="0"/>
                <a:ea typeface="Arial" panose="020B0604020202020204" pitchFamily="34" charset="0"/>
              </a:rPr>
              <a:t>WHAT MAKES US DIFFERENT?</a:t>
            </a:r>
          </a:p>
          <a:p>
            <a:pPr marR="165100" algn="ctr">
              <a:lnSpc>
                <a:spcPct val="141000"/>
              </a:lnSpc>
              <a:spcBef>
                <a:spcPts val="1270"/>
              </a:spcBef>
              <a:spcAft>
                <a:spcPts val="0"/>
              </a:spcAft>
            </a:pPr>
            <a:r>
              <a:rPr lang="en-US" sz="2000" b="1" dirty="0" err="1">
                <a:ln>
                  <a:solidFill>
                    <a:srgbClr val="7030A0"/>
                  </a:solidFill>
                </a:ln>
                <a:solidFill>
                  <a:srgbClr val="FFC000"/>
                </a:solidFill>
                <a:effectLst/>
                <a:latin typeface="Arial" panose="020B0604020202020204" pitchFamily="34" charset="0"/>
                <a:ea typeface="Arial" panose="020B0604020202020204" pitchFamily="34" charset="0"/>
              </a:rPr>
              <a:t>PeuNeo</a:t>
            </a:r>
            <a:r>
              <a:rPr lang="en-US" sz="2000" b="1" dirty="0">
                <a:ln>
                  <a:solidFill>
                    <a:srgbClr val="7030A0"/>
                  </a:solidFill>
                </a:ln>
                <a:solidFill>
                  <a:srgbClr val="FFC000"/>
                </a:solidFill>
                <a:effectLst/>
                <a:latin typeface="Arial" panose="020B0604020202020204" pitchFamily="34" charset="0"/>
                <a:ea typeface="Arial" panose="020B0604020202020204" pitchFamily="34" charset="0"/>
              </a:rPr>
              <a:t> provides holistic solutions that are specific to your industry's goals, with the focus on your specific processes and challenges.</a:t>
            </a:r>
            <a:endParaRPr lang="en-GB" sz="2000" b="1" dirty="0">
              <a:ln>
                <a:solidFill>
                  <a:srgbClr val="7030A0"/>
                </a:solidFill>
              </a:ln>
              <a:solidFill>
                <a:srgbClr val="FFC000"/>
              </a:solidFill>
              <a:effectLst/>
              <a:latin typeface="Arial" panose="020B0604020202020204" pitchFamily="34" charset="0"/>
              <a:ea typeface="Arial" panose="020B0604020202020204" pitchFamily="34" charset="0"/>
            </a:endParaRPr>
          </a:p>
          <a:p>
            <a:pPr marR="165100" algn="ctr">
              <a:lnSpc>
                <a:spcPct val="137000"/>
              </a:lnSpc>
              <a:spcBef>
                <a:spcPts val="510"/>
              </a:spcBef>
              <a:spcAft>
                <a:spcPts val="0"/>
              </a:spcAft>
            </a:pPr>
            <a:r>
              <a:rPr lang="en-US" sz="2000" b="1" dirty="0">
                <a:ln>
                  <a:solidFill>
                    <a:srgbClr val="7030A0"/>
                  </a:solidFill>
                </a:ln>
                <a:solidFill>
                  <a:srgbClr val="FFC000"/>
                </a:solidFill>
                <a:effectLst/>
                <a:latin typeface="Arial" panose="020B0604020202020204" pitchFamily="34" charset="0"/>
                <a:ea typeface="Arial" panose="020B0604020202020204" pitchFamily="34" charset="0"/>
              </a:rPr>
              <a:t>Our solutions are not only to provide a theoretical, practical, and technical skills transfer; but we provide experiences and partnerships that ignite sustainable change, growth, and development.</a:t>
            </a:r>
            <a:endParaRPr lang="en-GB" sz="2000" b="1" dirty="0">
              <a:ln>
                <a:solidFill>
                  <a:srgbClr val="7030A0"/>
                </a:solidFill>
              </a:ln>
              <a:solidFill>
                <a:srgbClr val="FFC000"/>
              </a:solidFill>
              <a:effectLst/>
              <a:latin typeface="Arial" panose="020B0604020202020204" pitchFamily="34" charset="0"/>
              <a:ea typeface="Arial" panose="020B0604020202020204" pitchFamily="34" charset="0"/>
            </a:endParaRPr>
          </a:p>
          <a:p>
            <a:pPr marR="165100" algn="ctr">
              <a:lnSpc>
                <a:spcPct val="137000"/>
              </a:lnSpc>
              <a:spcBef>
                <a:spcPts val="510"/>
              </a:spcBef>
              <a:spcAft>
                <a:spcPts val="0"/>
              </a:spcAft>
            </a:pPr>
            <a:endParaRPr lang="en-US" sz="1600" b="1" dirty="0">
              <a:solidFill>
                <a:srgbClr val="FFC000"/>
              </a:solidFill>
              <a:effectLst/>
              <a:latin typeface="Arial" panose="020B0604020202020204" pitchFamily="34" charset="0"/>
              <a:ea typeface="Arial" panose="020B0604020202020204" pitchFamily="34" charset="0"/>
            </a:endParaRPr>
          </a:p>
          <a:p>
            <a:pPr marR="165100" algn="ctr">
              <a:lnSpc>
                <a:spcPct val="137000"/>
              </a:lnSpc>
              <a:spcBef>
                <a:spcPts val="510"/>
              </a:spcBef>
              <a:spcAft>
                <a:spcPts val="0"/>
              </a:spcAft>
            </a:pPr>
            <a:r>
              <a:rPr lang="en-US" sz="1600" b="1" dirty="0">
                <a:effectLst/>
                <a:latin typeface="Arial" panose="020B0604020202020204" pitchFamily="34" charset="0"/>
                <a:ea typeface="Arial" panose="020B0604020202020204" pitchFamily="34" charset="0"/>
              </a:rPr>
              <a:t> </a:t>
            </a:r>
            <a:r>
              <a:rPr lang="en-US" sz="1600" b="1" dirty="0">
                <a:ln>
                  <a:solidFill>
                    <a:srgbClr val="7030A0"/>
                  </a:solidFill>
                </a:ln>
                <a:solidFill>
                  <a:srgbClr val="FFC000"/>
                </a:solidFill>
                <a:effectLst/>
                <a:latin typeface="Arial" panose="020B0604020202020204" pitchFamily="34" charset="0"/>
                <a:ea typeface="Arial" panose="020B0604020202020204" pitchFamily="34" charset="0"/>
              </a:rPr>
              <a:t> </a:t>
            </a:r>
            <a:endParaRPr lang="en-GB" sz="1600" b="1" dirty="0">
              <a:ln>
                <a:solidFill>
                  <a:srgbClr val="7030A0"/>
                </a:solidFill>
              </a:ln>
              <a:solidFill>
                <a:srgbClr val="FFC000"/>
              </a:solidFill>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7463533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700DF42-6C6C-AD16-64DA-7393C83EF720}"/>
            </a:ext>
          </a:extLst>
        </p:cNvPr>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4FB0C85F-DABC-9B5D-AFA6-1490AB0C6E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a:extLst>
              <a:ext uri="{FF2B5EF4-FFF2-40B4-BE49-F238E27FC236}">
                <a16:creationId xmlns:a16="http://schemas.microsoft.com/office/drawing/2014/main" id="{FE3FC589-EC7C-9A7F-2DEF-E1C1809471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1B7ED982-E5A9-DEB0-2B33-1543DAC808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a:extLst>
              <a:ext uri="{FF2B5EF4-FFF2-40B4-BE49-F238E27FC236}">
                <a16:creationId xmlns:a16="http://schemas.microsoft.com/office/drawing/2014/main" id="{E76C515C-416B-C492-B4D4-ABA165B272A4}"/>
              </a:ext>
            </a:extLst>
          </p:cNvPr>
          <p:cNvSpPr>
            <a:spLocks noGrp="1"/>
          </p:cNvSpPr>
          <p:nvPr>
            <p:ph type="sldNum" sz="quarter" idx="12"/>
          </p:nvPr>
        </p:nvSpPr>
        <p:spPr>
          <a:xfrm>
            <a:off x="7262622" y="4892040"/>
            <a:ext cx="1255014" cy="1005840"/>
          </a:xfrm>
        </p:spPr>
        <p:txBody>
          <a:bodyPr vert="horz" lIns="91440" tIns="45720" rIns="91440" bIns="45720" rtlCol="0" anchor="ctr">
            <a:normAutofit/>
          </a:bodyPr>
          <a:lstStyle/>
          <a:p>
            <a:pPr>
              <a:spcAft>
                <a:spcPts val="600"/>
              </a:spcAft>
            </a:pPr>
            <a:fld id="{5BEB46A9-3985-4A68-94FC-41364C1C54A8}" type="slidenum">
              <a:rPr lang="en-US" sz="5700">
                <a:solidFill>
                  <a:srgbClr val="FFFFFF"/>
                </a:solidFill>
              </a:rPr>
              <a:pPr>
                <a:spcAft>
                  <a:spcPts val="600"/>
                </a:spcAft>
              </a:pPr>
              <a:t>29</a:t>
            </a:fld>
            <a:endParaRPr lang="en-US" sz="5700">
              <a:solidFill>
                <a:srgbClr val="FFFFFF"/>
              </a:solidFill>
            </a:endParaRPr>
          </a:p>
        </p:txBody>
      </p:sp>
      <p:pic>
        <p:nvPicPr>
          <p:cNvPr id="29" name="Image 3">
            <a:extLst>
              <a:ext uri="{FF2B5EF4-FFF2-40B4-BE49-F238E27FC236}">
                <a16:creationId xmlns:a16="http://schemas.microsoft.com/office/drawing/2014/main" id="{7CE89589-4E07-0B28-5630-FEBDFF513CD6}"/>
              </a:ext>
            </a:extLst>
          </p:cNvPr>
          <p:cNvPicPr>
            <a:picLocks/>
          </p:cNvPicPr>
          <p:nvPr/>
        </p:nvPicPr>
        <p:blipFill>
          <a:blip r:embed="rId2" cstate="email">
            <a:extLst>
              <a:ext uri="{28A0092B-C50C-407E-A947-70E740481C1C}">
                <a14:useLocalDpi xmlns:a14="http://schemas.microsoft.com/office/drawing/2010/main"/>
              </a:ext>
            </a:extLst>
          </a:blip>
          <a:stretch>
            <a:fillRect/>
          </a:stretch>
        </p:blipFill>
        <p:spPr>
          <a:xfrm>
            <a:off x="6300192" y="6037380"/>
            <a:ext cx="495300" cy="431800"/>
          </a:xfrm>
          <a:prstGeom prst="rect">
            <a:avLst/>
          </a:prstGeom>
        </p:spPr>
      </p:pic>
      <p:pic>
        <p:nvPicPr>
          <p:cNvPr id="31" name="Image 1">
            <a:extLst>
              <a:ext uri="{FF2B5EF4-FFF2-40B4-BE49-F238E27FC236}">
                <a16:creationId xmlns:a16="http://schemas.microsoft.com/office/drawing/2014/main" id="{E289A4C5-8E25-EE03-C375-7A216A9DA76C}"/>
              </a:ext>
            </a:extLst>
          </p:cNvPr>
          <p:cNvPicPr>
            <a:picLocks/>
          </p:cNvPicPr>
          <p:nvPr/>
        </p:nvPicPr>
        <p:blipFill>
          <a:blip r:embed="rId3" cstate="email">
            <a:extLst>
              <a:ext uri="{28A0092B-C50C-407E-A947-70E740481C1C}">
                <a14:useLocalDpi xmlns:a14="http://schemas.microsoft.com/office/drawing/2010/main"/>
              </a:ext>
            </a:extLst>
          </a:blip>
          <a:stretch>
            <a:fillRect/>
          </a:stretch>
        </p:blipFill>
        <p:spPr>
          <a:xfrm>
            <a:off x="6869420" y="6094530"/>
            <a:ext cx="1790700" cy="323850"/>
          </a:xfrm>
          <a:prstGeom prst="rect">
            <a:avLst/>
          </a:prstGeom>
        </p:spPr>
      </p:pic>
      <p:sp>
        <p:nvSpPr>
          <p:cNvPr id="3" name="TextBox 2">
            <a:extLst>
              <a:ext uri="{FF2B5EF4-FFF2-40B4-BE49-F238E27FC236}">
                <a16:creationId xmlns:a16="http://schemas.microsoft.com/office/drawing/2014/main" id="{956EA9E1-DA25-9879-4D29-4897AF607EF8}"/>
              </a:ext>
            </a:extLst>
          </p:cNvPr>
          <p:cNvSpPr txBox="1"/>
          <p:nvPr/>
        </p:nvSpPr>
        <p:spPr>
          <a:xfrm>
            <a:off x="2658265" y="2732870"/>
            <a:ext cx="6102424" cy="1107996"/>
          </a:xfrm>
          <a:prstGeom prst="rect">
            <a:avLst/>
          </a:prstGeom>
          <a:noFill/>
        </p:spPr>
        <p:txBody>
          <a:bodyPr wrap="square">
            <a:spAutoFit/>
          </a:bodyPr>
          <a:lstStyle/>
          <a:p>
            <a:pPr lvl="0">
              <a:spcBef>
                <a:spcPts val="1800"/>
              </a:spcBef>
              <a:spcAft>
                <a:spcPts val="400"/>
              </a:spcAft>
            </a:pPr>
            <a:r>
              <a:rPr lang="en-GB" sz="6600" b="1" kern="0" dirty="0">
                <a:solidFill>
                  <a:srgbClr val="0F4761"/>
                </a:solidFill>
                <a:latin typeface="Aptos Display" panose="020B0004020202020204" pitchFamily="34" charset="0"/>
                <a:ea typeface="Times New Roman" panose="02020603050405020304" pitchFamily="18" charset="0"/>
                <a:cs typeface="Times New Roman" panose="02020603050405020304" pitchFamily="18" charset="0"/>
              </a:rPr>
              <a:t>Thank you</a:t>
            </a:r>
            <a:endParaRPr lang="en-GB" sz="6600" b="1" kern="0" dirty="0">
              <a:solidFill>
                <a:srgbClr val="0F4761"/>
              </a:solidFill>
              <a:effectLst/>
              <a:latin typeface="Aptos Display" panose="020B0004020202020204" pitchFamily="34" charset="0"/>
              <a:ea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E7109948-DB8F-1C74-A11E-916E4305BFE3}"/>
              </a:ext>
            </a:extLst>
          </p:cNvPr>
          <p:cNvSpPr txBox="1"/>
          <p:nvPr/>
        </p:nvSpPr>
        <p:spPr>
          <a:xfrm>
            <a:off x="2071494" y="1461606"/>
            <a:ext cx="4572000" cy="646331"/>
          </a:xfrm>
          <a:prstGeom prst="rect">
            <a:avLst/>
          </a:prstGeom>
          <a:noFill/>
        </p:spPr>
        <p:txBody>
          <a:bodyPr wrap="square">
            <a:spAutoFit/>
          </a:bodyPr>
          <a:lstStyle/>
          <a:p>
            <a:pPr algn="ctr"/>
            <a:r>
              <a:rPr lang="en-GB" i="1" dirty="0">
                <a:solidFill>
                  <a:srgbClr val="7030A1"/>
                </a:solidFill>
                <a:effectLst/>
                <a:latin typeface="Helvetica" pitchFamily="2" charset="0"/>
              </a:rPr>
              <a:t>Peuneo exists to propel you to reach your goals</a:t>
            </a:r>
            <a:endParaRPr lang="en-GB" dirty="0">
              <a:solidFill>
                <a:srgbClr val="7030A1"/>
              </a:solidFill>
              <a:effectLst/>
              <a:latin typeface="Helvetica" pitchFamily="2" charset="0"/>
            </a:endParaRPr>
          </a:p>
        </p:txBody>
      </p:sp>
      <p:pic>
        <p:nvPicPr>
          <p:cNvPr id="2" name="Image 181">
            <a:extLst>
              <a:ext uri="{FF2B5EF4-FFF2-40B4-BE49-F238E27FC236}">
                <a16:creationId xmlns:a16="http://schemas.microsoft.com/office/drawing/2014/main" id="{CB9269E7-FB81-900D-26D5-51D875E1C5D0}"/>
              </a:ext>
            </a:extLst>
          </p:cNvPr>
          <p:cNvPicPr>
            <a:picLocks/>
          </p:cNvPicPr>
          <p:nvPr/>
        </p:nvPicPr>
        <p:blipFill>
          <a:blip r:embed="rId4" cstate="email">
            <a:extLst>
              <a:ext uri="{28A0092B-C50C-407E-A947-70E740481C1C}">
                <a14:useLocalDpi xmlns:a14="http://schemas.microsoft.com/office/drawing/2010/main"/>
              </a:ext>
            </a:extLst>
          </a:blip>
          <a:stretch>
            <a:fillRect/>
          </a:stretch>
        </p:blipFill>
        <p:spPr>
          <a:xfrm>
            <a:off x="3240598" y="3721589"/>
            <a:ext cx="2468879" cy="2023437"/>
          </a:xfrm>
          <a:prstGeom prst="rect">
            <a:avLst/>
          </a:prstGeom>
        </p:spPr>
      </p:pic>
    </p:spTree>
    <p:extLst>
      <p:ext uri="{BB962C8B-B14F-4D97-AF65-F5344CB8AC3E}">
        <p14:creationId xmlns:p14="http://schemas.microsoft.com/office/powerpoint/2010/main" val="197834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ppt_x"/>
                                          </p:val>
                                        </p:tav>
                                        <p:tav tm="100000">
                                          <p:val>
                                            <p:strVal val="#ppt_x"/>
                                          </p:val>
                                        </p:tav>
                                      </p:tavLst>
                                    </p:anim>
                                    <p:anim calcmode="lin" valueType="num">
                                      <p:cBhvr additive="base">
                                        <p:cTn id="19"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2C15ECD-581B-7FC4-319E-BCDFA81F7F78}"/>
            </a:ext>
          </a:extLst>
        </p:cNvPr>
        <p:cNvGrpSpPr/>
        <p:nvPr/>
      </p:nvGrpSpPr>
      <p:grpSpPr>
        <a:xfrm>
          <a:off x="0" y="0"/>
          <a:ext cx="0" cy="0"/>
          <a:chOff x="0" y="0"/>
          <a:chExt cx="0" cy="0"/>
        </a:xfrm>
      </p:grpSpPr>
      <p:sp>
        <p:nvSpPr>
          <p:cNvPr id="37" name="Rectangle: Top Corners Rounded 36">
            <a:extLst>
              <a:ext uri="{FF2B5EF4-FFF2-40B4-BE49-F238E27FC236}">
                <a16:creationId xmlns:a16="http://schemas.microsoft.com/office/drawing/2014/main" id="{A06622B5-0D3E-459F-977C-302B9D9989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8283" y="678426"/>
            <a:ext cx="2932144" cy="2895578"/>
          </a:xfrm>
          <a:prstGeom prst="round2SameRect">
            <a:avLst>
              <a:gd name="adj1" fmla="val 4735"/>
              <a:gd name="adj2" fmla="val 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9" name="Freeform: Shape 38">
            <a:extLst>
              <a:ext uri="{FF2B5EF4-FFF2-40B4-BE49-F238E27FC236}">
                <a16:creationId xmlns:a16="http://schemas.microsoft.com/office/drawing/2014/main" id="{A8C57116-FF6E-4139-8821-B2C87DACD7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23196"/>
            <a:ext cx="2770632" cy="2606040"/>
          </a:xfrm>
          <a:custGeom>
            <a:avLst/>
            <a:gdLst>
              <a:gd name="connsiteX0" fmla="*/ 0 w 3694176"/>
              <a:gd name="connsiteY0" fmla="*/ 0 h 2606040"/>
              <a:gd name="connsiteX1" fmla="*/ 3578728 w 3694176"/>
              <a:gd name="connsiteY1" fmla="*/ 0 h 2606040"/>
              <a:gd name="connsiteX2" fmla="*/ 3694176 w 3694176"/>
              <a:gd name="connsiteY2" fmla="*/ 115448 h 2606040"/>
              <a:gd name="connsiteX3" fmla="*/ 3694176 w 3694176"/>
              <a:gd name="connsiteY3" fmla="*/ 2490592 h 2606040"/>
              <a:gd name="connsiteX4" fmla="*/ 3578728 w 3694176"/>
              <a:gd name="connsiteY4" fmla="*/ 2606040 h 2606040"/>
              <a:gd name="connsiteX5" fmla="*/ 0 w 3694176"/>
              <a:gd name="connsiteY5" fmla="*/ 2606040 h 2606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94176" h="2606040">
                <a:moveTo>
                  <a:pt x="0" y="0"/>
                </a:moveTo>
                <a:lnTo>
                  <a:pt x="3578728" y="0"/>
                </a:lnTo>
                <a:cubicBezTo>
                  <a:pt x="3642488" y="0"/>
                  <a:pt x="3694176" y="51688"/>
                  <a:pt x="3694176" y="115448"/>
                </a:cubicBezTo>
                <a:lnTo>
                  <a:pt x="3694176" y="2490592"/>
                </a:lnTo>
                <a:cubicBezTo>
                  <a:pt x="3694176" y="2554352"/>
                  <a:pt x="3642488" y="2606040"/>
                  <a:pt x="3578728" y="2606040"/>
                </a:cubicBezTo>
                <a:lnTo>
                  <a:pt x="0" y="260604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1" name="Image 1">
            <a:extLst>
              <a:ext uri="{FF2B5EF4-FFF2-40B4-BE49-F238E27FC236}">
                <a16:creationId xmlns:a16="http://schemas.microsoft.com/office/drawing/2014/main" id="{87370837-1F9B-821D-72EA-C8F3C7E5E007}"/>
              </a:ext>
            </a:extLst>
          </p:cNvPr>
          <p:cNvPicPr>
            <a:picLocks/>
          </p:cNvPicPr>
          <p:nvPr/>
        </p:nvPicPr>
        <p:blipFill>
          <a:blip r:embed="rId2" cstate="email">
            <a:extLst>
              <a:ext uri="{28A0092B-C50C-407E-A947-70E740481C1C}">
                <a14:useLocalDpi xmlns:a14="http://schemas.microsoft.com/office/drawing/2010/main"/>
              </a:ext>
            </a:extLst>
          </a:blip>
          <a:stretch>
            <a:fillRect/>
          </a:stretch>
        </p:blipFill>
        <p:spPr>
          <a:xfrm>
            <a:off x="157821" y="176997"/>
            <a:ext cx="2288017" cy="388962"/>
          </a:xfrm>
          <a:prstGeom prst="rect">
            <a:avLst/>
          </a:prstGeom>
        </p:spPr>
      </p:pic>
      <p:sp>
        <p:nvSpPr>
          <p:cNvPr id="41" name="Rectangle: Top Corners Rounded 40">
            <a:extLst>
              <a:ext uri="{FF2B5EF4-FFF2-40B4-BE49-F238E27FC236}">
                <a16:creationId xmlns:a16="http://schemas.microsoft.com/office/drawing/2014/main" id="{B22EB6A2-EE25-4D0A-B8F7-560339BF7E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3117867" y="-1"/>
            <a:ext cx="3249409" cy="3130998"/>
          </a:xfrm>
          <a:prstGeom prst="round2SameRect">
            <a:avLst>
              <a:gd name="adj1" fmla="val 3211"/>
              <a:gd name="adj2" fmla="val 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3" name="Freeform: Shape 42">
            <a:extLst>
              <a:ext uri="{FF2B5EF4-FFF2-40B4-BE49-F238E27FC236}">
                <a16:creationId xmlns:a16="http://schemas.microsoft.com/office/drawing/2014/main" id="{D2C3104C-4206-4F13-AC1B-BD1A0833E7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40669" y="1"/>
            <a:ext cx="3003804" cy="2962656"/>
          </a:xfrm>
          <a:custGeom>
            <a:avLst/>
            <a:gdLst>
              <a:gd name="connsiteX0" fmla="*/ 0 w 4005072"/>
              <a:gd name="connsiteY0" fmla="*/ 0 h 2962656"/>
              <a:gd name="connsiteX1" fmla="*/ 4005072 w 4005072"/>
              <a:gd name="connsiteY1" fmla="*/ 0 h 2962656"/>
              <a:gd name="connsiteX2" fmla="*/ 4005072 w 4005072"/>
              <a:gd name="connsiteY2" fmla="*/ 2867525 h 2962656"/>
              <a:gd name="connsiteX3" fmla="*/ 3909941 w 4005072"/>
              <a:gd name="connsiteY3" fmla="*/ 2962656 h 2962656"/>
              <a:gd name="connsiteX4" fmla="*/ 95131 w 4005072"/>
              <a:gd name="connsiteY4" fmla="*/ 2962656 h 2962656"/>
              <a:gd name="connsiteX5" fmla="*/ 0 w 4005072"/>
              <a:gd name="connsiteY5" fmla="*/ 2867525 h 2962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5072" h="2962656">
                <a:moveTo>
                  <a:pt x="0" y="0"/>
                </a:moveTo>
                <a:lnTo>
                  <a:pt x="4005072" y="0"/>
                </a:lnTo>
                <a:lnTo>
                  <a:pt x="4005072" y="2867525"/>
                </a:lnTo>
                <a:cubicBezTo>
                  <a:pt x="4005072" y="2920064"/>
                  <a:pt x="3962480" y="2962656"/>
                  <a:pt x="3909941" y="2962656"/>
                </a:cubicBezTo>
                <a:lnTo>
                  <a:pt x="95131" y="2962656"/>
                </a:lnTo>
                <a:cubicBezTo>
                  <a:pt x="42592" y="2962656"/>
                  <a:pt x="0" y="2920064"/>
                  <a:pt x="0" y="2867525"/>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5" name="Rectangle: Top Corners Rounded 44">
            <a:extLst>
              <a:ext uri="{FF2B5EF4-FFF2-40B4-BE49-F238E27FC236}">
                <a16:creationId xmlns:a16="http://schemas.microsoft.com/office/drawing/2014/main" id="{E075FF7B-260C-401F-825B-033879C5EB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V="1">
            <a:off x="3117867" y="3506700"/>
            <a:ext cx="3249408" cy="3351300"/>
          </a:xfrm>
          <a:prstGeom prst="round2SameRect">
            <a:avLst>
              <a:gd name="adj1" fmla="val 3211"/>
              <a:gd name="adj2" fmla="val 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47" name="Freeform: Shape 46">
            <a:extLst>
              <a:ext uri="{FF2B5EF4-FFF2-40B4-BE49-F238E27FC236}">
                <a16:creationId xmlns:a16="http://schemas.microsoft.com/office/drawing/2014/main" id="{1D5037CA-A2EE-4AB1-869B-76219B61EB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3240669" y="3675040"/>
            <a:ext cx="3003804" cy="3182960"/>
          </a:xfrm>
          <a:custGeom>
            <a:avLst/>
            <a:gdLst>
              <a:gd name="connsiteX0" fmla="*/ 0 w 4005072"/>
              <a:gd name="connsiteY0" fmla="*/ 0 h 2962656"/>
              <a:gd name="connsiteX1" fmla="*/ 4005072 w 4005072"/>
              <a:gd name="connsiteY1" fmla="*/ 0 h 2962656"/>
              <a:gd name="connsiteX2" fmla="*/ 4005072 w 4005072"/>
              <a:gd name="connsiteY2" fmla="*/ 2867525 h 2962656"/>
              <a:gd name="connsiteX3" fmla="*/ 3909941 w 4005072"/>
              <a:gd name="connsiteY3" fmla="*/ 2962656 h 2962656"/>
              <a:gd name="connsiteX4" fmla="*/ 95131 w 4005072"/>
              <a:gd name="connsiteY4" fmla="*/ 2962656 h 2962656"/>
              <a:gd name="connsiteX5" fmla="*/ 0 w 4005072"/>
              <a:gd name="connsiteY5" fmla="*/ 2867525 h 2962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5072" h="2962656">
                <a:moveTo>
                  <a:pt x="0" y="0"/>
                </a:moveTo>
                <a:lnTo>
                  <a:pt x="4005072" y="0"/>
                </a:lnTo>
                <a:lnTo>
                  <a:pt x="4005072" y="2867525"/>
                </a:lnTo>
                <a:cubicBezTo>
                  <a:pt x="4005072" y="2920064"/>
                  <a:pt x="3962480" y="2962656"/>
                  <a:pt x="3909941" y="2962656"/>
                </a:cubicBezTo>
                <a:lnTo>
                  <a:pt x="95131" y="2962656"/>
                </a:lnTo>
                <a:cubicBezTo>
                  <a:pt x="42592" y="2962656"/>
                  <a:pt x="0" y="2920064"/>
                  <a:pt x="0" y="2867525"/>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8" name="Picture 7">
            <a:extLst>
              <a:ext uri="{FF2B5EF4-FFF2-40B4-BE49-F238E27FC236}">
                <a16:creationId xmlns:a16="http://schemas.microsoft.com/office/drawing/2014/main" id="{81A9685C-0C47-22B3-3205-FC70F0B50302}"/>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5400000">
            <a:off x="-50932" y="1222014"/>
            <a:ext cx="2626738" cy="1870030"/>
          </a:xfrm>
          <a:prstGeom prst="rect">
            <a:avLst/>
          </a:prstGeom>
        </p:spPr>
      </p:pic>
      <p:pic>
        <p:nvPicPr>
          <p:cNvPr id="6" name="Picture 5">
            <a:extLst>
              <a:ext uri="{FF2B5EF4-FFF2-40B4-BE49-F238E27FC236}">
                <a16:creationId xmlns:a16="http://schemas.microsoft.com/office/drawing/2014/main" id="{A1123697-98D3-DE60-0809-16E5E00CC832}"/>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21600000">
            <a:off x="3491371" y="3694201"/>
            <a:ext cx="2466058" cy="3092237"/>
          </a:xfrm>
          <a:prstGeom prst="rect">
            <a:avLst/>
          </a:prstGeom>
        </p:spPr>
      </p:pic>
      <p:sp>
        <p:nvSpPr>
          <p:cNvPr id="49" name="Rectangle: Top Corners Rounded 48">
            <a:extLst>
              <a:ext uri="{FF2B5EF4-FFF2-40B4-BE49-F238E27FC236}">
                <a16:creationId xmlns:a16="http://schemas.microsoft.com/office/drawing/2014/main" id="{03EE06E7-68E3-478C-8B9B-551876F1B7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336412" y="1907413"/>
            <a:ext cx="5054856" cy="2560320"/>
          </a:xfrm>
          <a:prstGeom prst="round2SameRect">
            <a:avLst>
              <a:gd name="adj1" fmla="val 3803"/>
              <a:gd name="adj2" fmla="val 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51" name="Freeform: Shape 50">
            <a:extLst>
              <a:ext uri="{FF2B5EF4-FFF2-40B4-BE49-F238E27FC236}">
                <a16:creationId xmlns:a16="http://schemas.microsoft.com/office/drawing/2014/main" id="{34533210-0571-49A3-9F72-A917C934BC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09410" y="823849"/>
            <a:ext cx="2434590" cy="4727448"/>
          </a:xfrm>
          <a:custGeom>
            <a:avLst/>
            <a:gdLst>
              <a:gd name="connsiteX0" fmla="*/ 75732 w 3246120"/>
              <a:gd name="connsiteY0" fmla="*/ 0 h 4727448"/>
              <a:gd name="connsiteX1" fmla="*/ 3246120 w 3246120"/>
              <a:gd name="connsiteY1" fmla="*/ 0 h 4727448"/>
              <a:gd name="connsiteX2" fmla="*/ 3246120 w 3246120"/>
              <a:gd name="connsiteY2" fmla="*/ 4727448 h 4727448"/>
              <a:gd name="connsiteX3" fmla="*/ 75732 w 3246120"/>
              <a:gd name="connsiteY3" fmla="*/ 4727448 h 4727448"/>
              <a:gd name="connsiteX4" fmla="*/ 0 w 3246120"/>
              <a:gd name="connsiteY4" fmla="*/ 4651716 h 4727448"/>
              <a:gd name="connsiteX5" fmla="*/ 0 w 3246120"/>
              <a:gd name="connsiteY5" fmla="*/ 75732 h 4727448"/>
              <a:gd name="connsiteX6" fmla="*/ 75732 w 3246120"/>
              <a:gd name="connsiteY6" fmla="*/ 0 h 47274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46120" h="4727448">
                <a:moveTo>
                  <a:pt x="75732" y="0"/>
                </a:moveTo>
                <a:lnTo>
                  <a:pt x="3246120" y="0"/>
                </a:lnTo>
                <a:lnTo>
                  <a:pt x="3246120" y="4727448"/>
                </a:lnTo>
                <a:lnTo>
                  <a:pt x="75732" y="4727448"/>
                </a:lnTo>
                <a:cubicBezTo>
                  <a:pt x="33906" y="4727448"/>
                  <a:pt x="0" y="4693542"/>
                  <a:pt x="0" y="4651716"/>
                </a:cubicBezTo>
                <a:lnTo>
                  <a:pt x="0" y="75732"/>
                </a:lnTo>
                <a:cubicBezTo>
                  <a:pt x="0" y="33906"/>
                  <a:pt x="33906" y="0"/>
                  <a:pt x="7573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7" name="Picture 6">
            <a:extLst>
              <a:ext uri="{FF2B5EF4-FFF2-40B4-BE49-F238E27FC236}">
                <a16:creationId xmlns:a16="http://schemas.microsoft.com/office/drawing/2014/main" id="{2FA77971-42F7-CD28-FE2E-AD77D0B2427B}"/>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764565" y="200450"/>
            <a:ext cx="2120989" cy="2827984"/>
          </a:xfrm>
          <a:prstGeom prst="rect">
            <a:avLst/>
          </a:prstGeom>
        </p:spPr>
      </p:pic>
      <p:sp>
        <p:nvSpPr>
          <p:cNvPr id="11" name="Slide Number Placeholder 10">
            <a:extLst>
              <a:ext uri="{FF2B5EF4-FFF2-40B4-BE49-F238E27FC236}">
                <a16:creationId xmlns:a16="http://schemas.microsoft.com/office/drawing/2014/main" id="{8B1E1859-975C-10BD-8E32-D6BA242699C5}"/>
              </a:ext>
            </a:extLst>
          </p:cNvPr>
          <p:cNvSpPr>
            <a:spLocks noGrp="1"/>
          </p:cNvSpPr>
          <p:nvPr>
            <p:ph type="sldNum" sz="quarter" idx="12"/>
          </p:nvPr>
        </p:nvSpPr>
        <p:spPr>
          <a:xfrm>
            <a:off x="8389025" y="6356350"/>
            <a:ext cx="462737" cy="365125"/>
          </a:xfrm>
        </p:spPr>
        <p:txBody>
          <a:bodyPr vert="horz" lIns="91440" tIns="45720" rIns="91440" bIns="45720" rtlCol="0" anchor="ctr">
            <a:normAutofit/>
          </a:bodyPr>
          <a:lstStyle/>
          <a:p>
            <a:pPr>
              <a:spcAft>
                <a:spcPts val="600"/>
              </a:spcAft>
            </a:pPr>
            <a:fld id="{5BEB46A9-3985-4A68-94FC-41364C1C54A8}" type="slidenum">
              <a:rPr lang="en-US"/>
              <a:pPr>
                <a:spcAft>
                  <a:spcPts val="600"/>
                </a:spcAft>
              </a:pPr>
              <a:t>3</a:t>
            </a:fld>
            <a:endParaRPr lang="en-US"/>
          </a:p>
        </p:txBody>
      </p:sp>
      <p:pic>
        <p:nvPicPr>
          <p:cNvPr id="14338" name="Picture 2" descr="Business Initiative Directions ...">
            <a:extLst>
              <a:ext uri="{FF2B5EF4-FFF2-40B4-BE49-F238E27FC236}">
                <a16:creationId xmlns:a16="http://schemas.microsoft.com/office/drawing/2014/main" id="{3B89F9C0-3F71-7377-D83B-811C969A62EC}"/>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a:stretch/>
        </p:blipFill>
        <p:spPr bwMode="auto">
          <a:xfrm>
            <a:off x="2449717" y="2188518"/>
            <a:ext cx="4033840" cy="1478469"/>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4">
            <a:extLst>
              <a:ext uri="{FF2B5EF4-FFF2-40B4-BE49-F238E27FC236}">
                <a16:creationId xmlns:a16="http://schemas.microsoft.com/office/drawing/2014/main" id="{45F42B24-90B0-1616-59FE-F44CD59CE90C}"/>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 name="AutoShape 6">
            <a:extLst>
              <a:ext uri="{FF2B5EF4-FFF2-40B4-BE49-F238E27FC236}">
                <a16:creationId xmlns:a16="http://schemas.microsoft.com/office/drawing/2014/main" id="{E4ADEDD8-6D51-C44A-B9F3-461A78B18C36}"/>
              </a:ext>
            </a:extLst>
          </p:cNvPr>
          <p:cNvSpPr>
            <a:spLocks noChangeAspect="1" noChangeArrowheads="1"/>
          </p:cNvSpPr>
          <p:nvPr/>
        </p:nvSpPr>
        <p:spPr bwMode="auto">
          <a:xfrm>
            <a:off x="4572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8">
            <a:extLst>
              <a:ext uri="{FF2B5EF4-FFF2-40B4-BE49-F238E27FC236}">
                <a16:creationId xmlns:a16="http://schemas.microsoft.com/office/drawing/2014/main" id="{D07E0A44-E671-A010-F829-00C61D6CCEC3}"/>
              </a:ext>
            </a:extLst>
          </p:cNvPr>
          <p:cNvSpPr>
            <a:spLocks noChangeAspect="1" noChangeArrowheads="1"/>
          </p:cNvSpPr>
          <p:nvPr/>
        </p:nvSpPr>
        <p:spPr bwMode="auto">
          <a:xfrm>
            <a:off x="4724400" y="35814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10">
            <a:extLst>
              <a:ext uri="{FF2B5EF4-FFF2-40B4-BE49-F238E27FC236}">
                <a16:creationId xmlns:a16="http://schemas.microsoft.com/office/drawing/2014/main" id="{FA160DAD-7B94-2E4A-10E1-E95A539B04C3}"/>
              </a:ext>
            </a:extLst>
          </p:cNvPr>
          <p:cNvSpPr>
            <a:spLocks noChangeAspect="1" noChangeArrowheads="1"/>
          </p:cNvSpPr>
          <p:nvPr/>
        </p:nvSpPr>
        <p:spPr bwMode="auto">
          <a:xfrm>
            <a:off x="4876800" y="37338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a:extLst>
              <a:ext uri="{FF2B5EF4-FFF2-40B4-BE49-F238E27FC236}">
                <a16:creationId xmlns:a16="http://schemas.microsoft.com/office/drawing/2014/main" id="{4C3CF230-9C24-D175-48B6-35350843AAE6}"/>
              </a:ext>
            </a:extLst>
          </p:cNvPr>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rot="5400000">
            <a:off x="6814740" y="934550"/>
            <a:ext cx="2098199" cy="2258929"/>
          </a:xfrm>
          <a:prstGeom prst="rect">
            <a:avLst/>
          </a:prstGeom>
        </p:spPr>
      </p:pic>
      <p:pic>
        <p:nvPicPr>
          <p:cNvPr id="10" name="Picture 9">
            <a:extLst>
              <a:ext uri="{FF2B5EF4-FFF2-40B4-BE49-F238E27FC236}">
                <a16:creationId xmlns:a16="http://schemas.microsoft.com/office/drawing/2014/main" id="{CC04E042-7A34-72D4-52F0-5A5E93F76939}"/>
              </a:ext>
            </a:extLst>
          </p:cNvPr>
          <p:cNvPicPr>
            <a:picLocks noChangeAspect="1"/>
          </p:cNvPicPr>
          <p:nvPr/>
        </p:nvPicPr>
        <p:blipFill rotWithShape="1">
          <a:blip r:embed="rId8" cstate="email">
            <a:extLst>
              <a:ext uri="{28A0092B-C50C-407E-A947-70E740481C1C}">
                <a14:useLocalDpi xmlns:a14="http://schemas.microsoft.com/office/drawing/2010/main"/>
              </a:ext>
            </a:extLst>
          </a:blip>
          <a:srcRect/>
          <a:stretch/>
        </p:blipFill>
        <p:spPr>
          <a:xfrm rot="5400000">
            <a:off x="6842197" y="3371639"/>
            <a:ext cx="2098200" cy="1963282"/>
          </a:xfrm>
          <a:prstGeom prst="rect">
            <a:avLst/>
          </a:prstGeom>
        </p:spPr>
      </p:pic>
      <p:pic>
        <p:nvPicPr>
          <p:cNvPr id="12" name="Image 181">
            <a:extLst>
              <a:ext uri="{FF2B5EF4-FFF2-40B4-BE49-F238E27FC236}">
                <a16:creationId xmlns:a16="http://schemas.microsoft.com/office/drawing/2014/main" id="{951DE123-4321-CA49-C8D1-A7441DE79005}"/>
              </a:ext>
            </a:extLst>
          </p:cNvPr>
          <p:cNvPicPr>
            <a:picLocks/>
          </p:cNvPicPr>
          <p:nvPr/>
        </p:nvPicPr>
        <p:blipFill>
          <a:blip r:embed="rId9" cstate="email">
            <a:extLst>
              <a:ext uri="{28A0092B-C50C-407E-A947-70E740481C1C}">
                <a14:useLocalDpi xmlns:a14="http://schemas.microsoft.com/office/drawing/2010/main"/>
              </a:ext>
            </a:extLst>
          </a:blip>
          <a:stretch>
            <a:fillRect/>
          </a:stretch>
        </p:blipFill>
        <p:spPr>
          <a:xfrm>
            <a:off x="480767" y="3945890"/>
            <a:ext cx="2468879" cy="2023437"/>
          </a:xfrm>
          <a:prstGeom prst="rect">
            <a:avLst/>
          </a:prstGeom>
        </p:spPr>
      </p:pic>
    </p:spTree>
    <p:extLst>
      <p:ext uri="{BB962C8B-B14F-4D97-AF65-F5344CB8AC3E}">
        <p14:creationId xmlns:p14="http://schemas.microsoft.com/office/powerpoint/2010/main" val="1354776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heckerboard(across)">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4338"/>
                                        </p:tgtEl>
                                        <p:attrNameLst>
                                          <p:attrName>style.visibility</p:attrName>
                                        </p:attrNameLst>
                                      </p:cBhvr>
                                      <p:to>
                                        <p:strVal val="visible"/>
                                      </p:to>
                                    </p:set>
                                    <p:anim calcmode="lin" valueType="num">
                                      <p:cBhvr additive="base">
                                        <p:cTn id="22" dur="500" fill="hold"/>
                                        <p:tgtEl>
                                          <p:spTgt spid="14338"/>
                                        </p:tgtEl>
                                        <p:attrNameLst>
                                          <p:attrName>ppt_x</p:attrName>
                                        </p:attrNameLst>
                                      </p:cBhvr>
                                      <p:tavLst>
                                        <p:tav tm="0">
                                          <p:val>
                                            <p:strVal val="#ppt_x"/>
                                          </p:val>
                                        </p:tav>
                                        <p:tav tm="100000">
                                          <p:val>
                                            <p:strVal val="#ppt_x"/>
                                          </p:val>
                                        </p:tav>
                                      </p:tavLst>
                                    </p:anim>
                                    <p:anim calcmode="lin" valueType="num">
                                      <p:cBhvr additive="base">
                                        <p:cTn id="23" dur="500" fill="hold"/>
                                        <p:tgtEl>
                                          <p:spTgt spid="14338"/>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circle(in)">
                                      <p:cBhvr>
                                        <p:cTn id="28" dur="20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randombar(horizontal)">
                                      <p:cBhvr>
                                        <p:cTn id="33" dur="500"/>
                                        <p:tgtEl>
                                          <p:spTgt spid="10"/>
                                        </p:tgtEl>
                                      </p:cBhvr>
                                    </p:animEffec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8"/>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additive="base">
                                        <p:cTn id="42" dur="500" fill="hold"/>
                                        <p:tgtEl>
                                          <p:spTgt spid="12"/>
                                        </p:tgtEl>
                                        <p:attrNameLst>
                                          <p:attrName>ppt_x</p:attrName>
                                        </p:attrNameLst>
                                      </p:cBhvr>
                                      <p:tavLst>
                                        <p:tav tm="0">
                                          <p:val>
                                            <p:strVal val="#ppt_x"/>
                                          </p:val>
                                        </p:tav>
                                        <p:tav tm="100000">
                                          <p:val>
                                            <p:strVal val="#ppt_x"/>
                                          </p:val>
                                        </p:tav>
                                      </p:tavLst>
                                    </p:anim>
                                    <p:anim calcmode="lin" valueType="num">
                                      <p:cBhvr additive="base">
                                        <p:cTn id="43"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12"/>
                                        </p:tgtEl>
                                        <p:attrNameLst>
                                          <p:attrName>style.visibility</p:attrName>
                                        </p:attrNameLst>
                                      </p:cBhvr>
                                      <p:to>
                                        <p:strVal val="visible"/>
                                      </p:to>
                                    </p:set>
                                    <p:anim calcmode="lin" valueType="num">
                                      <p:cBhvr additive="base">
                                        <p:cTn id="48" dur="500" fill="hold"/>
                                        <p:tgtEl>
                                          <p:spTgt spid="12"/>
                                        </p:tgtEl>
                                        <p:attrNameLst>
                                          <p:attrName>ppt_x</p:attrName>
                                        </p:attrNameLst>
                                      </p:cBhvr>
                                      <p:tavLst>
                                        <p:tav tm="0">
                                          <p:val>
                                            <p:strVal val="#ppt_x"/>
                                          </p:val>
                                        </p:tav>
                                        <p:tav tm="100000">
                                          <p:val>
                                            <p:strVal val="#ppt_x"/>
                                          </p:val>
                                        </p:tav>
                                      </p:tavLst>
                                    </p:anim>
                                    <p:anim calcmode="lin" valueType="num">
                                      <p:cBhvr additive="base">
                                        <p:cTn id="49"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F2B01E9-3094-0A19-60D6-EDC63DC1F585}"/>
            </a:ext>
          </a:extLst>
        </p:cNvPr>
        <p:cNvGrpSpPr/>
        <p:nvPr/>
      </p:nvGrpSpPr>
      <p:grpSpPr>
        <a:xfrm>
          <a:off x="0" y="0"/>
          <a:ext cx="0" cy="0"/>
          <a:chOff x="0" y="0"/>
          <a:chExt cx="0" cy="0"/>
        </a:xfrm>
      </p:grpSpPr>
      <p:sp>
        <p:nvSpPr>
          <p:cNvPr id="37" name="Rectangle 36">
            <a:extLst>
              <a:ext uri="{FF2B5EF4-FFF2-40B4-BE49-F238E27FC236}">
                <a16:creationId xmlns:a16="http://schemas.microsoft.com/office/drawing/2014/main" id="{4585881B-0E59-429C-BDFD-2DD5F48222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FF68FDFF-59A3-052A-62DC-1158C892AB4D}"/>
              </a:ext>
            </a:extLst>
          </p:cNvPr>
          <p:cNvSpPr txBox="1"/>
          <p:nvPr/>
        </p:nvSpPr>
        <p:spPr>
          <a:xfrm>
            <a:off x="548096" y="4830753"/>
            <a:ext cx="8047807" cy="1879066"/>
          </a:xfrm>
          <a:prstGeom prst="rect">
            <a:avLst/>
          </a:prstGeom>
        </p:spPr>
        <p:txBody>
          <a:bodyPr vert="horz" wrap="square" lIns="91440" tIns="45720" rIns="91440" bIns="45720" rtlCol="0" anchor="b">
            <a:noAutofit/>
          </a:bodyPr>
          <a:lstStyle/>
          <a:p>
            <a:pPr algn="ctr">
              <a:lnSpc>
                <a:spcPct val="90000"/>
              </a:lnSpc>
              <a:spcBef>
                <a:spcPct val="0"/>
              </a:spcBef>
              <a:spcAft>
                <a:spcPts val="400"/>
              </a:spcAft>
            </a:pPr>
            <a:r>
              <a:rPr lang="en-US" sz="4400" b="1" u="sng" dirty="0">
                <a:solidFill>
                  <a:schemeClr val="bg1"/>
                </a:solidFill>
                <a:latin typeface="+mj-lt"/>
                <a:ea typeface="+mj-ea"/>
                <a:cs typeface="+mj-cs"/>
              </a:rPr>
              <a:t>Our Philosophy</a:t>
            </a:r>
          </a:p>
          <a:p>
            <a:pPr algn="ctr">
              <a:lnSpc>
                <a:spcPct val="90000"/>
              </a:lnSpc>
              <a:spcBef>
                <a:spcPct val="0"/>
              </a:spcBef>
              <a:spcAft>
                <a:spcPts val="400"/>
              </a:spcAft>
            </a:pPr>
            <a:r>
              <a:rPr lang="en-US" sz="4400" b="1" dirty="0">
                <a:solidFill>
                  <a:schemeClr val="bg1"/>
                </a:solidFill>
                <a:latin typeface="+mj-lt"/>
                <a:ea typeface="+mj-ea"/>
                <a:cs typeface="+mj-cs"/>
              </a:rPr>
              <a:t>The confidence to do something, comes from the knowledge that you can</a:t>
            </a:r>
            <a:endParaRPr lang="en-US" sz="4400" b="1" dirty="0">
              <a:solidFill>
                <a:schemeClr val="bg1"/>
              </a:solidFill>
              <a:effectLst/>
              <a:latin typeface="+mj-lt"/>
              <a:ea typeface="+mj-ea"/>
              <a:cs typeface="+mj-cs"/>
            </a:endParaRPr>
          </a:p>
        </p:txBody>
      </p:sp>
      <p:grpSp>
        <p:nvGrpSpPr>
          <p:cNvPr id="39" name="Group 38">
            <a:extLst>
              <a:ext uri="{FF2B5EF4-FFF2-40B4-BE49-F238E27FC236}">
                <a16:creationId xmlns:a16="http://schemas.microsoft.com/office/drawing/2014/main" id="{FBC8B6C8-85BC-486C-8279-C77598FA855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
            <a:ext cx="9144000" cy="4286159"/>
            <a:chOff x="0" y="1"/>
            <a:chExt cx="12192000" cy="4286159"/>
          </a:xfrm>
          <a:effectLst>
            <a:outerShdw blurRad="381000" dir="5400000" algn="ctr" rotWithShape="0">
              <a:srgbClr val="000000">
                <a:alpha val="10000"/>
              </a:srgbClr>
            </a:outerShdw>
          </a:effectLst>
        </p:grpSpPr>
        <p:grpSp>
          <p:nvGrpSpPr>
            <p:cNvPr id="40" name="Group 39">
              <a:extLst>
                <a:ext uri="{FF2B5EF4-FFF2-40B4-BE49-F238E27FC236}">
                  <a16:creationId xmlns:a16="http://schemas.microsoft.com/office/drawing/2014/main" id="{1DC4F95D-FA96-470C-B751-EAF07E412897}"/>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1"/>
              <a:ext cx="12192000" cy="4000975"/>
              <a:chOff x="0" y="1"/>
              <a:chExt cx="12192000" cy="4000975"/>
            </a:xfrm>
          </p:grpSpPr>
          <p:sp>
            <p:nvSpPr>
              <p:cNvPr id="44" name="Freeform: Shape 43">
                <a:extLst>
                  <a:ext uri="{FF2B5EF4-FFF2-40B4-BE49-F238E27FC236}">
                    <a16:creationId xmlns:a16="http://schemas.microsoft.com/office/drawing/2014/main" id="{0ECC3741-3F28-4907-8CBC-95D7F0C0E93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1"/>
                <a:ext cx="12192000" cy="4000975"/>
              </a:xfrm>
              <a:custGeom>
                <a:avLst/>
                <a:gdLst>
                  <a:gd name="connsiteX0" fmla="*/ 0 w 12192000"/>
                  <a:gd name="connsiteY0" fmla="*/ 0 h 4000975"/>
                  <a:gd name="connsiteX1" fmla="*/ 12192000 w 12192000"/>
                  <a:gd name="connsiteY1" fmla="*/ 0 h 4000975"/>
                  <a:gd name="connsiteX2" fmla="*/ 12192000 w 12192000"/>
                  <a:gd name="connsiteY2" fmla="*/ 4000975 h 4000975"/>
                  <a:gd name="connsiteX3" fmla="*/ 4591050 w 12192000"/>
                  <a:gd name="connsiteY3" fmla="*/ 3848100 h 4000975"/>
                  <a:gd name="connsiteX4" fmla="*/ 0 w 12192000"/>
                  <a:gd name="connsiteY4" fmla="*/ 3999921 h 4000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4000975">
                    <a:moveTo>
                      <a:pt x="0" y="0"/>
                    </a:moveTo>
                    <a:lnTo>
                      <a:pt x="12192000" y="0"/>
                    </a:lnTo>
                    <a:lnTo>
                      <a:pt x="12192000" y="4000975"/>
                    </a:lnTo>
                    <a:lnTo>
                      <a:pt x="4591050" y="3848100"/>
                    </a:lnTo>
                    <a:lnTo>
                      <a:pt x="0" y="3999921"/>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Freeform: Shape 44">
                <a:extLst>
                  <a:ext uri="{FF2B5EF4-FFF2-40B4-BE49-F238E27FC236}">
                    <a16:creationId xmlns:a16="http://schemas.microsoft.com/office/drawing/2014/main" id="{D46E1CFB-1A5D-4F0F-9CD8-236B43944F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1"/>
                <a:ext cx="12192000" cy="4000975"/>
              </a:xfrm>
              <a:custGeom>
                <a:avLst/>
                <a:gdLst>
                  <a:gd name="connsiteX0" fmla="*/ 0 w 12192000"/>
                  <a:gd name="connsiteY0" fmla="*/ 0 h 4000975"/>
                  <a:gd name="connsiteX1" fmla="*/ 12192000 w 12192000"/>
                  <a:gd name="connsiteY1" fmla="*/ 0 h 4000975"/>
                  <a:gd name="connsiteX2" fmla="*/ 12192000 w 12192000"/>
                  <a:gd name="connsiteY2" fmla="*/ 4000975 h 4000975"/>
                  <a:gd name="connsiteX3" fmla="*/ 4591050 w 12192000"/>
                  <a:gd name="connsiteY3" fmla="*/ 3848100 h 4000975"/>
                  <a:gd name="connsiteX4" fmla="*/ 0 w 12192000"/>
                  <a:gd name="connsiteY4" fmla="*/ 3999921 h 40009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4000975">
                    <a:moveTo>
                      <a:pt x="0" y="0"/>
                    </a:moveTo>
                    <a:lnTo>
                      <a:pt x="12192000" y="0"/>
                    </a:lnTo>
                    <a:lnTo>
                      <a:pt x="12192000" y="4000975"/>
                    </a:lnTo>
                    <a:lnTo>
                      <a:pt x="4591050" y="3848100"/>
                    </a:lnTo>
                    <a:lnTo>
                      <a:pt x="0" y="3999921"/>
                    </a:lnTo>
                    <a:close/>
                  </a:path>
                </a:pathLst>
              </a:custGeom>
              <a:solidFill>
                <a:schemeClr val="bg1">
                  <a:alpha val="14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41" name="Group 40">
              <a:extLst>
                <a:ext uri="{FF2B5EF4-FFF2-40B4-BE49-F238E27FC236}">
                  <a16:creationId xmlns:a16="http://schemas.microsoft.com/office/drawing/2014/main" id="{2BFE2EBC-CCDF-40EE-A38F-E6906B2DDF98}"/>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0" y="3528992"/>
              <a:ext cx="12192000" cy="757168"/>
              <a:chOff x="0" y="2959818"/>
              <a:chExt cx="12192000" cy="757168"/>
            </a:xfrm>
          </p:grpSpPr>
          <p:sp>
            <p:nvSpPr>
              <p:cNvPr id="42" name="Freeform: Shape 41">
                <a:extLst>
                  <a:ext uri="{FF2B5EF4-FFF2-40B4-BE49-F238E27FC236}">
                    <a16:creationId xmlns:a16="http://schemas.microsoft.com/office/drawing/2014/main" id="{56F7036C-9A80-41D1-9B21-EB35C93A5F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solidFill>
                <a:srgbClr val="FFFFFF"/>
              </a:solidFill>
              <a:ln w="12700" cap="flat" cmpd="sng" algn="ctr">
                <a:noFill/>
                <a:prstDash val="solid"/>
                <a:miter lim="800000"/>
              </a:ln>
              <a:effectLst>
                <a:outerShdw blurRad="381000" dist="1524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Freeform: Shape 42">
                <a:extLst>
                  <a:ext uri="{FF2B5EF4-FFF2-40B4-BE49-F238E27FC236}">
                    <a16:creationId xmlns:a16="http://schemas.microsoft.com/office/drawing/2014/main" id="{453E5DAC-1407-40D3-83A4-48E134EEC3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blipFill>
                <a:blip r:embed="rId2">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sp>
        <p:nvSpPr>
          <p:cNvPr id="11" name="Slide Number Placeholder 10">
            <a:extLst>
              <a:ext uri="{FF2B5EF4-FFF2-40B4-BE49-F238E27FC236}">
                <a16:creationId xmlns:a16="http://schemas.microsoft.com/office/drawing/2014/main" id="{3A5EC646-316B-E9EE-45AA-C813CBBE4B83}"/>
              </a:ext>
            </a:extLst>
          </p:cNvPr>
          <p:cNvSpPr>
            <a:spLocks noGrp="1"/>
          </p:cNvSpPr>
          <p:nvPr>
            <p:ph type="sldNum" sz="quarter" idx="12"/>
          </p:nvPr>
        </p:nvSpPr>
        <p:spPr>
          <a:xfrm>
            <a:off x="6553200" y="466933"/>
            <a:ext cx="1976437" cy="707886"/>
          </a:xfrm>
        </p:spPr>
        <p:txBody>
          <a:bodyPr vert="horz" lIns="91440" tIns="45720" rIns="91440" bIns="45720" rtlCol="0" anchor="ctr">
            <a:normAutofit/>
          </a:bodyPr>
          <a:lstStyle/>
          <a:p>
            <a:pPr>
              <a:lnSpc>
                <a:spcPct val="90000"/>
              </a:lnSpc>
              <a:spcAft>
                <a:spcPts val="600"/>
              </a:spcAft>
            </a:pPr>
            <a:fld id="{5BEB46A9-3985-4A68-94FC-41364C1C54A8}" type="slidenum">
              <a:rPr lang="en-US" sz="4200">
                <a:solidFill>
                  <a:schemeClr val="bg1"/>
                </a:solidFill>
              </a:rPr>
              <a:pPr>
                <a:lnSpc>
                  <a:spcPct val="90000"/>
                </a:lnSpc>
                <a:spcAft>
                  <a:spcPts val="600"/>
                </a:spcAft>
              </a:pPr>
              <a:t>4</a:t>
            </a:fld>
            <a:endParaRPr lang="en-US" sz="4200">
              <a:solidFill>
                <a:schemeClr val="bg1"/>
              </a:solidFill>
            </a:endParaRPr>
          </a:p>
        </p:txBody>
      </p:sp>
      <p:pic>
        <p:nvPicPr>
          <p:cNvPr id="29" name="Image 3" descr="A yellow circular logo with black background&#10;&#10;Description automatically generated">
            <a:extLst>
              <a:ext uri="{FF2B5EF4-FFF2-40B4-BE49-F238E27FC236}">
                <a16:creationId xmlns:a16="http://schemas.microsoft.com/office/drawing/2014/main" id="{3F5BC3B5-883B-3D35-4124-4F92428F6685}"/>
              </a:ext>
            </a:extLst>
          </p:cNvPr>
          <p:cNvPicPr>
            <a:picLocks/>
          </p:cNvPicPr>
          <p:nvPr/>
        </p:nvPicPr>
        <p:blipFill>
          <a:blip r:embed="rId3" cstate="email">
            <a:extLst>
              <a:ext uri="{28A0092B-C50C-407E-A947-70E740481C1C}">
                <a14:useLocalDpi xmlns:a14="http://schemas.microsoft.com/office/drawing/2010/main"/>
              </a:ext>
            </a:extLst>
          </a:blip>
          <a:stretch>
            <a:fillRect/>
          </a:stretch>
        </p:blipFill>
        <p:spPr>
          <a:xfrm>
            <a:off x="323528" y="5915194"/>
            <a:ext cx="720080" cy="807402"/>
          </a:xfrm>
          <a:prstGeom prst="rect">
            <a:avLst/>
          </a:prstGeom>
        </p:spPr>
      </p:pic>
      <p:pic>
        <p:nvPicPr>
          <p:cNvPr id="2" name="Picture 1" descr="A person with a beard&#10;&#10;Description automatically generated">
            <a:extLst>
              <a:ext uri="{FF2B5EF4-FFF2-40B4-BE49-F238E27FC236}">
                <a16:creationId xmlns:a16="http://schemas.microsoft.com/office/drawing/2014/main" id="{5C47C635-C3B7-98FC-BAE1-EDCF5A0A042D}"/>
              </a:ext>
            </a:extLst>
          </p:cNvPr>
          <p:cNvPicPr>
            <a:picLocks noChangeAspect="1"/>
          </p:cNvPicPr>
          <p:nvPr/>
        </p:nvPicPr>
        <p:blipFill>
          <a:blip r:embed="rId4"/>
          <a:stretch>
            <a:fillRect/>
          </a:stretch>
        </p:blipFill>
        <p:spPr>
          <a:xfrm>
            <a:off x="1907704" y="588874"/>
            <a:ext cx="6542946" cy="3081385"/>
          </a:xfrm>
          <a:prstGeom prst="rect">
            <a:avLst/>
          </a:prstGeom>
        </p:spPr>
      </p:pic>
      <p:pic>
        <p:nvPicPr>
          <p:cNvPr id="31" name="Image 1" descr="A yellow letter on a black background&#10;&#10;Description automatically generated">
            <a:extLst>
              <a:ext uri="{FF2B5EF4-FFF2-40B4-BE49-F238E27FC236}">
                <a16:creationId xmlns:a16="http://schemas.microsoft.com/office/drawing/2014/main" id="{F6BA90A9-13DA-A40D-8927-4253F55B9597}"/>
              </a:ext>
            </a:extLst>
          </p:cNvPr>
          <p:cNvPicPr>
            <a:picLocks/>
          </p:cNvPicPr>
          <p:nvPr/>
        </p:nvPicPr>
        <p:blipFill>
          <a:blip r:embed="rId5" cstate="email">
            <a:extLst>
              <a:ext uri="{28A0092B-C50C-407E-A947-70E740481C1C}">
                <a14:useLocalDpi xmlns:a14="http://schemas.microsoft.com/office/drawing/2010/main"/>
              </a:ext>
            </a:extLst>
          </a:blip>
          <a:stretch>
            <a:fillRect/>
          </a:stretch>
        </p:blipFill>
        <p:spPr>
          <a:xfrm>
            <a:off x="323528" y="403925"/>
            <a:ext cx="2586600" cy="439721"/>
          </a:xfrm>
          <a:prstGeom prst="rect">
            <a:avLst/>
          </a:prstGeom>
        </p:spPr>
      </p:pic>
    </p:spTree>
    <p:extLst>
      <p:ext uri="{BB962C8B-B14F-4D97-AF65-F5344CB8AC3E}">
        <p14:creationId xmlns:p14="http://schemas.microsoft.com/office/powerpoint/2010/main" val="912121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4149383-2DE1-096B-5D1B-A6508B5548EA}"/>
            </a:ext>
          </a:extLst>
        </p:cNvPr>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C1CEACD3-E5D2-0C7B-755A-617D929EC3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a:extLst>
              <a:ext uri="{FF2B5EF4-FFF2-40B4-BE49-F238E27FC236}">
                <a16:creationId xmlns:a16="http://schemas.microsoft.com/office/drawing/2014/main" id="{B6521BAA-1C47-CB30-6708-9BE8D79D51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75F48AF7-3DF0-CB83-448A-141229D453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Image 3">
            <a:extLst>
              <a:ext uri="{FF2B5EF4-FFF2-40B4-BE49-F238E27FC236}">
                <a16:creationId xmlns:a16="http://schemas.microsoft.com/office/drawing/2014/main" id="{E439398E-248D-3A26-C310-AF87722617E1}"/>
              </a:ext>
            </a:extLst>
          </p:cNvPr>
          <p:cNvPicPr>
            <a:picLocks/>
          </p:cNvPicPr>
          <p:nvPr/>
        </p:nvPicPr>
        <p:blipFill>
          <a:blip r:embed="rId2" cstate="email">
            <a:extLst>
              <a:ext uri="{28A0092B-C50C-407E-A947-70E740481C1C}">
                <a14:useLocalDpi xmlns:a14="http://schemas.microsoft.com/office/drawing/2010/main"/>
              </a:ext>
            </a:extLst>
          </a:blip>
          <a:stretch>
            <a:fillRect/>
          </a:stretch>
        </p:blipFill>
        <p:spPr>
          <a:xfrm>
            <a:off x="6300192" y="6037380"/>
            <a:ext cx="495300" cy="431800"/>
          </a:xfrm>
          <a:prstGeom prst="rect">
            <a:avLst/>
          </a:prstGeom>
        </p:spPr>
      </p:pic>
      <p:pic>
        <p:nvPicPr>
          <p:cNvPr id="31" name="Image 1">
            <a:extLst>
              <a:ext uri="{FF2B5EF4-FFF2-40B4-BE49-F238E27FC236}">
                <a16:creationId xmlns:a16="http://schemas.microsoft.com/office/drawing/2014/main" id="{87394496-06C6-881F-B662-1E915DE06551}"/>
              </a:ext>
            </a:extLst>
          </p:cNvPr>
          <p:cNvPicPr>
            <a:picLocks/>
          </p:cNvPicPr>
          <p:nvPr/>
        </p:nvPicPr>
        <p:blipFill>
          <a:blip r:embed="rId3" cstate="email">
            <a:extLst>
              <a:ext uri="{28A0092B-C50C-407E-A947-70E740481C1C}">
                <a14:useLocalDpi xmlns:a14="http://schemas.microsoft.com/office/drawing/2010/main"/>
              </a:ext>
            </a:extLst>
          </a:blip>
          <a:stretch>
            <a:fillRect/>
          </a:stretch>
        </p:blipFill>
        <p:spPr>
          <a:xfrm>
            <a:off x="6869420" y="6094530"/>
            <a:ext cx="1790700" cy="323850"/>
          </a:xfrm>
          <a:prstGeom prst="rect">
            <a:avLst/>
          </a:prstGeom>
        </p:spPr>
      </p:pic>
      <p:pic>
        <p:nvPicPr>
          <p:cNvPr id="5126" name="Image 39">
            <a:extLst>
              <a:ext uri="{FF2B5EF4-FFF2-40B4-BE49-F238E27FC236}">
                <a16:creationId xmlns:a16="http://schemas.microsoft.com/office/drawing/2014/main" id="{A931AE43-2385-47CE-301F-8A8FBC11227E}"/>
              </a:ext>
            </a:extLst>
          </p:cNvPr>
          <p:cNvPicPr>
            <a:picLocks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48150" y="2900081"/>
            <a:ext cx="2515498" cy="1090232"/>
          </a:xfrm>
          <a:prstGeom prst="rect">
            <a:avLst/>
          </a:prstGeom>
          <a:noFill/>
          <a:extLst>
            <a:ext uri="{909E8E84-426E-40DD-AFC4-6F175D3DCCD1}">
              <a14:hiddenFill xmlns:a14="http://schemas.microsoft.com/office/drawing/2010/main">
                <a:solidFill>
                  <a:srgbClr val="FFFFFF"/>
                </a:solidFill>
              </a14:hiddenFill>
            </a:ext>
          </a:extLst>
        </p:spPr>
      </p:pic>
      <p:pic>
        <p:nvPicPr>
          <p:cNvPr id="5125" name="Image 40">
            <a:extLst>
              <a:ext uri="{FF2B5EF4-FFF2-40B4-BE49-F238E27FC236}">
                <a16:creationId xmlns:a16="http://schemas.microsoft.com/office/drawing/2014/main" id="{3A718566-AF39-7B73-D56B-C1E63F4EF9CE}"/>
              </a:ext>
            </a:extLst>
          </p:cNvPr>
          <p:cNvPicPr>
            <a:picLocks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5404791" y="3406694"/>
            <a:ext cx="2521555" cy="707259"/>
          </a:xfrm>
          <a:prstGeom prst="rect">
            <a:avLst/>
          </a:prstGeom>
          <a:noFill/>
          <a:extLst>
            <a:ext uri="{909E8E84-426E-40DD-AFC4-6F175D3DCCD1}">
              <a14:hiddenFill xmlns:a14="http://schemas.microsoft.com/office/drawing/2010/main">
                <a:solidFill>
                  <a:srgbClr val="FFFFFF"/>
                </a:solidFill>
              </a14:hiddenFill>
            </a:ext>
          </a:extLst>
        </p:spPr>
      </p:pic>
      <p:pic>
        <p:nvPicPr>
          <p:cNvPr id="5124" name="Image 41">
            <a:extLst>
              <a:ext uri="{FF2B5EF4-FFF2-40B4-BE49-F238E27FC236}">
                <a16:creationId xmlns:a16="http://schemas.microsoft.com/office/drawing/2014/main" id="{C27C1A42-67C1-66E1-A418-4B1463908F82}"/>
              </a:ext>
            </a:extLst>
          </p:cNvPr>
          <p:cNvPicPr>
            <a:picLocks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3406211" y="3477446"/>
            <a:ext cx="2068779" cy="1756933"/>
          </a:xfrm>
          <a:prstGeom prst="rect">
            <a:avLst/>
          </a:prstGeom>
          <a:noFill/>
          <a:extLst>
            <a:ext uri="{909E8E84-426E-40DD-AFC4-6F175D3DCCD1}">
              <a14:hiddenFill xmlns:a14="http://schemas.microsoft.com/office/drawing/2010/main">
                <a:solidFill>
                  <a:srgbClr val="FFFFFF"/>
                </a:solidFill>
              </a14:hiddenFill>
            </a:ext>
          </a:extLst>
        </p:spPr>
      </p:pic>
      <p:pic>
        <p:nvPicPr>
          <p:cNvPr id="5123" name="Image 42">
            <a:extLst>
              <a:ext uri="{FF2B5EF4-FFF2-40B4-BE49-F238E27FC236}">
                <a16:creationId xmlns:a16="http://schemas.microsoft.com/office/drawing/2014/main" id="{8CD9398F-A6A4-D1C0-91F2-946847A49757}"/>
              </a:ext>
            </a:extLst>
          </p:cNvPr>
          <p:cNvPicPr>
            <a:picLocks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5474991" y="4676510"/>
            <a:ext cx="1645147" cy="1430079"/>
          </a:xfrm>
          <a:prstGeom prst="rect">
            <a:avLst/>
          </a:prstGeom>
          <a:noFill/>
          <a:extLst>
            <a:ext uri="{909E8E84-426E-40DD-AFC4-6F175D3DCCD1}">
              <a14:hiddenFill xmlns:a14="http://schemas.microsoft.com/office/drawing/2010/main">
                <a:solidFill>
                  <a:srgbClr val="FFFFFF"/>
                </a:solidFill>
              </a14:hiddenFill>
            </a:ext>
          </a:extLst>
        </p:spPr>
      </p:pic>
      <p:pic>
        <p:nvPicPr>
          <p:cNvPr id="5122" name="Image 43">
            <a:extLst>
              <a:ext uri="{FF2B5EF4-FFF2-40B4-BE49-F238E27FC236}">
                <a16:creationId xmlns:a16="http://schemas.microsoft.com/office/drawing/2014/main" id="{470DDB41-D577-E6E7-D310-96410A992C45}"/>
              </a:ext>
            </a:extLst>
          </p:cNvPr>
          <p:cNvPicPr>
            <a:picLocks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1153319" y="4254531"/>
            <a:ext cx="1645147" cy="1004648"/>
          </a:xfrm>
          <a:prstGeom prst="rect">
            <a:avLst/>
          </a:prstGeom>
          <a:noFill/>
          <a:extLst>
            <a:ext uri="{909E8E84-426E-40DD-AFC4-6F175D3DCCD1}">
              <a14:hiddenFill xmlns:a14="http://schemas.microsoft.com/office/drawing/2010/main">
                <a:solidFill>
                  <a:srgbClr val="FFFFFF"/>
                </a:solidFill>
              </a14:hiddenFill>
            </a:ext>
          </a:extLst>
        </p:spPr>
      </p:pic>
      <p:pic>
        <p:nvPicPr>
          <p:cNvPr id="5121" name="Image 44">
            <a:extLst>
              <a:ext uri="{FF2B5EF4-FFF2-40B4-BE49-F238E27FC236}">
                <a16:creationId xmlns:a16="http://schemas.microsoft.com/office/drawing/2014/main" id="{19E0A828-B76B-A08D-C537-89A1773106E8}"/>
              </a:ext>
            </a:extLst>
          </p:cNvPr>
          <p:cNvPicPr>
            <a:picLocks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1805899" y="5421602"/>
            <a:ext cx="2337452" cy="684987"/>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7">
            <a:extLst>
              <a:ext uri="{FF2B5EF4-FFF2-40B4-BE49-F238E27FC236}">
                <a16:creationId xmlns:a16="http://schemas.microsoft.com/office/drawing/2014/main" id="{0387B1CB-1F4B-87DD-E17D-B143E8CFCDAD}"/>
              </a:ext>
            </a:extLst>
          </p:cNvPr>
          <p:cNvSpPr>
            <a:spLocks noChangeArrowheads="1"/>
          </p:cNvSpPr>
          <p:nvPr/>
        </p:nvSpPr>
        <p:spPr bwMode="auto">
          <a:xfrm>
            <a:off x="1331640" y="96332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800" b="1" i="0" u="none" strike="noStrike" cap="none" normalizeH="0" baseline="0" dirty="0">
                <a:ln>
                  <a:noFill/>
                </a:ln>
                <a:solidFill>
                  <a:srgbClr val="FFD133"/>
                </a:solidFill>
                <a:effectLst/>
                <a:latin typeface="Arial" panose="020B0604020202020204" pitchFamily="34" charset="0"/>
                <a:ea typeface="Arial" panose="020B0604020202020204" pitchFamily="34" charset="0"/>
              </a:rPr>
              <a:t>OUR </a:t>
            </a:r>
            <a:r>
              <a:rPr kumimoji="0" lang="en-US" altLang="en-US" sz="3800" b="1" i="0" u="none" strike="noStrike" cap="none" normalizeH="0" baseline="0" dirty="0">
                <a:ln>
                  <a:noFill/>
                </a:ln>
                <a:solidFill>
                  <a:srgbClr val="512E7B"/>
                </a:solidFill>
                <a:effectLst/>
                <a:latin typeface="Arial" panose="020B0604020202020204" pitchFamily="34" charset="0"/>
                <a:ea typeface="Arial" panose="020B0604020202020204" pitchFamily="34" charset="0"/>
              </a:rPr>
              <a:t>ACCREDITATIONS</a:t>
            </a:r>
            <a:endParaRPr kumimoji="0" lang="en-US" altLang="en-US" sz="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 name="Rectangle 8">
            <a:extLst>
              <a:ext uri="{FF2B5EF4-FFF2-40B4-BE49-F238E27FC236}">
                <a16:creationId xmlns:a16="http://schemas.microsoft.com/office/drawing/2014/main" id="{A2DDFE64-8AF3-7309-D794-6123FE513685}"/>
              </a:ext>
            </a:extLst>
          </p:cNvPr>
          <p:cNvSpPr>
            <a:spLocks noChangeArrowheads="1"/>
          </p:cNvSpPr>
          <p:nvPr/>
        </p:nvSpPr>
        <p:spPr bwMode="auto">
          <a:xfrm>
            <a:off x="152400" y="615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1" i="0" u="none" strike="noStrike" cap="none" normalizeH="0" baseline="0">
                <a:ln>
                  <a:noFill/>
                </a:ln>
                <a:solidFill>
                  <a:schemeClr val="tx1"/>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Rectangle 9">
            <a:extLst>
              <a:ext uri="{FF2B5EF4-FFF2-40B4-BE49-F238E27FC236}">
                <a16:creationId xmlns:a16="http://schemas.microsoft.com/office/drawing/2014/main" id="{D8B34796-BFEE-E25F-2C38-E1030BA6B9B8}"/>
              </a:ext>
            </a:extLst>
          </p:cNvPr>
          <p:cNvSpPr>
            <a:spLocks noChangeArrowheads="1"/>
          </p:cNvSpPr>
          <p:nvPr/>
        </p:nvSpPr>
        <p:spPr bwMode="auto">
          <a:xfrm>
            <a:off x="152400" y="612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1" i="0" u="none" strike="noStrike" cap="none" normalizeH="0" baseline="0">
                <a:ln>
                  <a:noFill/>
                </a:ln>
                <a:solidFill>
                  <a:schemeClr val="tx1"/>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10">
            <a:extLst>
              <a:ext uri="{FF2B5EF4-FFF2-40B4-BE49-F238E27FC236}">
                <a16:creationId xmlns:a16="http://schemas.microsoft.com/office/drawing/2014/main" id="{4F56E3C6-315B-5623-F097-E0E42F860BD4}"/>
              </a:ext>
            </a:extLst>
          </p:cNvPr>
          <p:cNvSpPr>
            <a:spLocks noChangeArrowheads="1"/>
          </p:cNvSpPr>
          <p:nvPr/>
        </p:nvSpPr>
        <p:spPr bwMode="auto">
          <a:xfrm>
            <a:off x="152400" y="6111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1" i="0" u="none" strike="noStrike" cap="none" normalizeH="0" baseline="0">
                <a:ln>
                  <a:noFill/>
                </a:ln>
                <a:solidFill>
                  <a:schemeClr val="tx1"/>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Rectangle 11">
            <a:extLst>
              <a:ext uri="{FF2B5EF4-FFF2-40B4-BE49-F238E27FC236}">
                <a16:creationId xmlns:a16="http://schemas.microsoft.com/office/drawing/2014/main" id="{7198DE41-68F1-0357-8348-D479965FD7D7}"/>
              </a:ext>
            </a:extLst>
          </p:cNvPr>
          <p:cNvSpPr>
            <a:spLocks noChangeArrowheads="1"/>
          </p:cNvSpPr>
          <p:nvPr/>
        </p:nvSpPr>
        <p:spPr bwMode="auto">
          <a:xfrm>
            <a:off x="152400" y="612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1" i="0" u="none" strike="noStrike" cap="none" normalizeH="0" baseline="0">
                <a:ln>
                  <a:noFill/>
                </a:ln>
                <a:solidFill>
                  <a:schemeClr val="tx1"/>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Rectangle 12">
            <a:extLst>
              <a:ext uri="{FF2B5EF4-FFF2-40B4-BE49-F238E27FC236}">
                <a16:creationId xmlns:a16="http://schemas.microsoft.com/office/drawing/2014/main" id="{94861BEF-306E-0F2B-D526-71D2160078CC}"/>
              </a:ext>
            </a:extLst>
          </p:cNvPr>
          <p:cNvSpPr>
            <a:spLocks noChangeArrowheads="1"/>
          </p:cNvSpPr>
          <p:nvPr/>
        </p:nvSpPr>
        <p:spPr bwMode="auto">
          <a:xfrm>
            <a:off x="152400" y="6111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1" i="0" u="none" strike="noStrike" cap="none" normalizeH="0" baseline="0">
                <a:ln>
                  <a:noFill/>
                </a:ln>
                <a:solidFill>
                  <a:schemeClr val="tx1"/>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Rectangle 13">
            <a:extLst>
              <a:ext uri="{FF2B5EF4-FFF2-40B4-BE49-F238E27FC236}">
                <a16:creationId xmlns:a16="http://schemas.microsoft.com/office/drawing/2014/main" id="{6211E8C5-6C0C-2621-10FB-FD19EB942E49}"/>
              </a:ext>
            </a:extLst>
          </p:cNvPr>
          <p:cNvSpPr>
            <a:spLocks noChangeArrowheads="1"/>
          </p:cNvSpPr>
          <p:nvPr/>
        </p:nvSpPr>
        <p:spPr bwMode="auto">
          <a:xfrm>
            <a:off x="152400" y="612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1" i="0" u="none" strike="noStrike" cap="none" normalizeH="0" baseline="0">
                <a:ln>
                  <a:noFill/>
                </a:ln>
                <a:solidFill>
                  <a:schemeClr val="tx1"/>
                </a:solidFill>
                <a:effectLst/>
                <a:latin typeface="Arial" panose="020B0604020202020204" pitchFamily="34" charset="0"/>
                <a:ea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10" name="Picture 9">
            <a:extLst>
              <a:ext uri="{FF2B5EF4-FFF2-40B4-BE49-F238E27FC236}">
                <a16:creationId xmlns:a16="http://schemas.microsoft.com/office/drawing/2014/main" id="{4D58ADD1-57ED-142A-1A6D-4F43C0A49455}"/>
              </a:ext>
            </a:extLst>
          </p:cNvPr>
          <p:cNvPicPr>
            <a:picLocks noChangeAspect="1"/>
          </p:cNvPicPr>
          <p:nvPr/>
        </p:nvPicPr>
        <p:blipFill>
          <a:blip r:embed="rId10"/>
          <a:stretch>
            <a:fillRect/>
          </a:stretch>
        </p:blipFill>
        <p:spPr>
          <a:xfrm>
            <a:off x="2800102" y="1364517"/>
            <a:ext cx="5403061" cy="2112929"/>
          </a:xfrm>
          <a:prstGeom prst="rect">
            <a:avLst/>
          </a:prstGeom>
        </p:spPr>
      </p:pic>
      <p:pic>
        <p:nvPicPr>
          <p:cNvPr id="6" name="Image 181">
            <a:extLst>
              <a:ext uri="{FF2B5EF4-FFF2-40B4-BE49-F238E27FC236}">
                <a16:creationId xmlns:a16="http://schemas.microsoft.com/office/drawing/2014/main" id="{BE64571B-B2A0-068E-2887-3A93F159A6AF}"/>
              </a:ext>
            </a:extLst>
          </p:cNvPr>
          <p:cNvPicPr>
            <a:picLocks/>
          </p:cNvPicPr>
          <p:nvPr/>
        </p:nvPicPr>
        <p:blipFill>
          <a:blip r:embed="rId11" cstate="email">
            <a:extLst>
              <a:ext uri="{28A0092B-C50C-407E-A947-70E740481C1C}">
                <a14:useLocalDpi xmlns:a14="http://schemas.microsoft.com/office/drawing/2010/main"/>
              </a:ext>
            </a:extLst>
          </a:blip>
          <a:stretch>
            <a:fillRect/>
          </a:stretch>
        </p:blipFill>
        <p:spPr>
          <a:xfrm>
            <a:off x="715419" y="1287272"/>
            <a:ext cx="2200397" cy="1612810"/>
          </a:xfrm>
          <a:prstGeom prst="rect">
            <a:avLst/>
          </a:prstGeom>
        </p:spPr>
      </p:pic>
    </p:spTree>
    <p:extLst>
      <p:ext uri="{BB962C8B-B14F-4D97-AF65-F5344CB8AC3E}">
        <p14:creationId xmlns:p14="http://schemas.microsoft.com/office/powerpoint/2010/main" val="2822345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5126"/>
                                        </p:tgtEl>
                                        <p:attrNameLst>
                                          <p:attrName>style.visibility</p:attrName>
                                        </p:attrNameLst>
                                      </p:cBhvr>
                                      <p:to>
                                        <p:strVal val="visible"/>
                                      </p:to>
                                    </p:set>
                                    <p:animEffect transition="in" filter="strips(downLeft)">
                                      <p:cBhvr>
                                        <p:cTn id="7" dur="500"/>
                                        <p:tgtEl>
                                          <p:spTgt spid="51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124"/>
                                        </p:tgtEl>
                                        <p:attrNameLst>
                                          <p:attrName>style.visibility</p:attrName>
                                        </p:attrNameLst>
                                      </p:cBhvr>
                                      <p:to>
                                        <p:strVal val="visible"/>
                                      </p:to>
                                    </p:set>
                                    <p:animEffect transition="in" filter="fade">
                                      <p:cBhvr>
                                        <p:cTn id="12" dur="500"/>
                                        <p:tgtEl>
                                          <p:spTgt spid="5124"/>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5125"/>
                                        </p:tgtEl>
                                        <p:attrNameLst>
                                          <p:attrName>style.visibility</p:attrName>
                                        </p:attrNameLst>
                                      </p:cBhvr>
                                      <p:to>
                                        <p:strVal val="visible"/>
                                      </p:to>
                                    </p:set>
                                    <p:anim calcmode="lin" valueType="num">
                                      <p:cBhvr>
                                        <p:cTn id="17" dur="1000" fill="hold"/>
                                        <p:tgtEl>
                                          <p:spTgt spid="5125"/>
                                        </p:tgtEl>
                                        <p:attrNameLst>
                                          <p:attrName>ppt_w</p:attrName>
                                        </p:attrNameLst>
                                      </p:cBhvr>
                                      <p:tavLst>
                                        <p:tav tm="0">
                                          <p:val>
                                            <p:fltVal val="0"/>
                                          </p:val>
                                        </p:tav>
                                        <p:tav tm="100000">
                                          <p:val>
                                            <p:strVal val="#ppt_w"/>
                                          </p:val>
                                        </p:tav>
                                      </p:tavLst>
                                    </p:anim>
                                    <p:anim calcmode="lin" valueType="num">
                                      <p:cBhvr>
                                        <p:cTn id="18" dur="1000" fill="hold"/>
                                        <p:tgtEl>
                                          <p:spTgt spid="5125"/>
                                        </p:tgtEl>
                                        <p:attrNameLst>
                                          <p:attrName>ppt_h</p:attrName>
                                        </p:attrNameLst>
                                      </p:cBhvr>
                                      <p:tavLst>
                                        <p:tav tm="0">
                                          <p:val>
                                            <p:fltVal val="0"/>
                                          </p:val>
                                        </p:tav>
                                        <p:tav tm="100000">
                                          <p:val>
                                            <p:strVal val="#ppt_h"/>
                                          </p:val>
                                        </p:tav>
                                      </p:tavLst>
                                    </p:anim>
                                    <p:anim calcmode="lin" valueType="num">
                                      <p:cBhvr>
                                        <p:cTn id="19" dur="1000" fill="hold"/>
                                        <p:tgtEl>
                                          <p:spTgt spid="5125"/>
                                        </p:tgtEl>
                                        <p:attrNameLst>
                                          <p:attrName>style.rotation</p:attrName>
                                        </p:attrNameLst>
                                      </p:cBhvr>
                                      <p:tavLst>
                                        <p:tav tm="0">
                                          <p:val>
                                            <p:fltVal val="90"/>
                                          </p:val>
                                        </p:tav>
                                        <p:tav tm="100000">
                                          <p:val>
                                            <p:fltVal val="0"/>
                                          </p:val>
                                        </p:tav>
                                      </p:tavLst>
                                    </p:anim>
                                    <p:animEffect transition="in" filter="fade">
                                      <p:cBhvr>
                                        <p:cTn id="20" dur="1000"/>
                                        <p:tgtEl>
                                          <p:spTgt spid="5125"/>
                                        </p:tgtEl>
                                      </p:cBhvr>
                                    </p:animEffect>
                                  </p:childTnLst>
                                </p:cTn>
                              </p:par>
                            </p:childTnLst>
                          </p:cTn>
                        </p:par>
                      </p:childTnLst>
                    </p:cTn>
                  </p:par>
                  <p:par>
                    <p:cTn id="21" fill="hold">
                      <p:stCondLst>
                        <p:cond delay="indefinite"/>
                      </p:stCondLst>
                      <p:childTnLst>
                        <p:par>
                          <p:cTn id="22" fill="hold">
                            <p:stCondLst>
                              <p:cond delay="0"/>
                            </p:stCondLst>
                            <p:childTnLst>
                              <p:par>
                                <p:cTn id="23" presetID="25" presetClass="entr" presetSubtype="0" fill="hold" nodeType="clickEffect">
                                  <p:stCondLst>
                                    <p:cond delay="0"/>
                                  </p:stCondLst>
                                  <p:childTnLst>
                                    <p:set>
                                      <p:cBhvr>
                                        <p:cTn id="24" dur="1" fill="hold">
                                          <p:stCondLst>
                                            <p:cond delay="0"/>
                                          </p:stCondLst>
                                        </p:cTn>
                                        <p:tgtEl>
                                          <p:spTgt spid="5122"/>
                                        </p:tgtEl>
                                        <p:attrNameLst>
                                          <p:attrName>style.visibility</p:attrName>
                                        </p:attrNameLst>
                                      </p:cBhvr>
                                      <p:to>
                                        <p:strVal val="visible"/>
                                      </p:to>
                                    </p:set>
                                    <p:anim calcmode="lin" valueType="num">
                                      <p:cBhvr>
                                        <p:cTn id="25" dur="500" decel="50000" fill="hold">
                                          <p:stCondLst>
                                            <p:cond delay="0"/>
                                          </p:stCondLst>
                                        </p:cTn>
                                        <p:tgtEl>
                                          <p:spTgt spid="5122"/>
                                        </p:tgtEl>
                                        <p:attrNameLst>
                                          <p:attrName>style.rotation</p:attrName>
                                        </p:attrNameLst>
                                      </p:cBhvr>
                                      <p:tavLst>
                                        <p:tav tm="0">
                                          <p:val>
                                            <p:fltVal val="-90"/>
                                          </p:val>
                                        </p:tav>
                                        <p:tav tm="100000">
                                          <p:val>
                                            <p:fltVal val="0"/>
                                          </p:val>
                                        </p:tav>
                                      </p:tavLst>
                                    </p:anim>
                                    <p:anim calcmode="lin" valueType="num">
                                      <p:cBhvr>
                                        <p:cTn id="26" dur="500" decel="50000" fill="hold">
                                          <p:stCondLst>
                                            <p:cond delay="0"/>
                                          </p:stCondLst>
                                        </p:cTn>
                                        <p:tgtEl>
                                          <p:spTgt spid="5122"/>
                                        </p:tgtEl>
                                        <p:attrNameLst>
                                          <p:attrName>ppt_w</p:attrName>
                                        </p:attrNameLst>
                                      </p:cBhvr>
                                      <p:tavLst>
                                        <p:tav tm="0">
                                          <p:val>
                                            <p:strVal val="#ppt_w"/>
                                          </p:val>
                                        </p:tav>
                                        <p:tav tm="100000">
                                          <p:val>
                                            <p:strVal val="#ppt_w*.05"/>
                                          </p:val>
                                        </p:tav>
                                      </p:tavLst>
                                    </p:anim>
                                    <p:anim calcmode="lin" valueType="num">
                                      <p:cBhvr>
                                        <p:cTn id="27" dur="500" accel="50000" fill="hold">
                                          <p:stCondLst>
                                            <p:cond delay="500"/>
                                          </p:stCondLst>
                                        </p:cTn>
                                        <p:tgtEl>
                                          <p:spTgt spid="5122"/>
                                        </p:tgtEl>
                                        <p:attrNameLst>
                                          <p:attrName>ppt_w</p:attrName>
                                        </p:attrNameLst>
                                      </p:cBhvr>
                                      <p:tavLst>
                                        <p:tav tm="0">
                                          <p:val>
                                            <p:strVal val="#ppt_w*.05"/>
                                          </p:val>
                                        </p:tav>
                                        <p:tav tm="100000">
                                          <p:val>
                                            <p:strVal val="#ppt_w"/>
                                          </p:val>
                                        </p:tav>
                                      </p:tavLst>
                                    </p:anim>
                                    <p:anim calcmode="lin" valueType="num">
                                      <p:cBhvr>
                                        <p:cTn id="28" dur="1000" fill="hold"/>
                                        <p:tgtEl>
                                          <p:spTgt spid="5122"/>
                                        </p:tgtEl>
                                        <p:attrNameLst>
                                          <p:attrName>ppt_h</p:attrName>
                                        </p:attrNameLst>
                                      </p:cBhvr>
                                      <p:tavLst>
                                        <p:tav tm="0">
                                          <p:val>
                                            <p:strVal val="#ppt_h"/>
                                          </p:val>
                                        </p:tav>
                                        <p:tav tm="100000">
                                          <p:val>
                                            <p:strVal val="#ppt_h"/>
                                          </p:val>
                                        </p:tav>
                                      </p:tavLst>
                                    </p:anim>
                                    <p:anim calcmode="lin" valueType="num">
                                      <p:cBhvr>
                                        <p:cTn id="29" dur="500" decel="50000" fill="hold">
                                          <p:stCondLst>
                                            <p:cond delay="0"/>
                                          </p:stCondLst>
                                        </p:cTn>
                                        <p:tgtEl>
                                          <p:spTgt spid="5122"/>
                                        </p:tgtEl>
                                        <p:attrNameLst>
                                          <p:attrName>ppt_x</p:attrName>
                                        </p:attrNameLst>
                                      </p:cBhvr>
                                      <p:tavLst>
                                        <p:tav tm="0">
                                          <p:val>
                                            <p:strVal val="#ppt_x+.4"/>
                                          </p:val>
                                        </p:tav>
                                        <p:tav tm="100000">
                                          <p:val>
                                            <p:strVal val="#ppt_x"/>
                                          </p:val>
                                        </p:tav>
                                      </p:tavLst>
                                    </p:anim>
                                    <p:anim calcmode="lin" valueType="num">
                                      <p:cBhvr>
                                        <p:cTn id="30" dur="500" decel="50000" fill="hold">
                                          <p:stCondLst>
                                            <p:cond delay="0"/>
                                          </p:stCondLst>
                                        </p:cTn>
                                        <p:tgtEl>
                                          <p:spTgt spid="5122"/>
                                        </p:tgtEl>
                                        <p:attrNameLst>
                                          <p:attrName>ppt_y</p:attrName>
                                        </p:attrNameLst>
                                      </p:cBhvr>
                                      <p:tavLst>
                                        <p:tav tm="0">
                                          <p:val>
                                            <p:strVal val="#ppt_y-.2"/>
                                          </p:val>
                                        </p:tav>
                                        <p:tav tm="100000">
                                          <p:val>
                                            <p:strVal val="#ppt_y+.1"/>
                                          </p:val>
                                        </p:tav>
                                      </p:tavLst>
                                    </p:anim>
                                    <p:anim calcmode="lin" valueType="num">
                                      <p:cBhvr>
                                        <p:cTn id="31" dur="500" accel="50000" fill="hold">
                                          <p:stCondLst>
                                            <p:cond delay="500"/>
                                          </p:stCondLst>
                                        </p:cTn>
                                        <p:tgtEl>
                                          <p:spTgt spid="5122"/>
                                        </p:tgtEl>
                                        <p:attrNameLst>
                                          <p:attrName>ppt_y</p:attrName>
                                        </p:attrNameLst>
                                      </p:cBhvr>
                                      <p:tavLst>
                                        <p:tav tm="0">
                                          <p:val>
                                            <p:strVal val="#ppt_y+.1"/>
                                          </p:val>
                                        </p:tav>
                                        <p:tav tm="100000">
                                          <p:val>
                                            <p:strVal val="#ppt_y"/>
                                          </p:val>
                                        </p:tav>
                                      </p:tavLst>
                                    </p:anim>
                                    <p:animEffect transition="in" filter="fade">
                                      <p:cBhvr>
                                        <p:cTn id="32" dur="1000" decel="50000">
                                          <p:stCondLst>
                                            <p:cond delay="0"/>
                                          </p:stCondLst>
                                        </p:cTn>
                                        <p:tgtEl>
                                          <p:spTgt spid="5122"/>
                                        </p:tgtEl>
                                      </p:cBhvr>
                                    </p:animEffect>
                                  </p:childTnLst>
                                </p:cTn>
                              </p:par>
                            </p:childTnLst>
                          </p:cTn>
                        </p:par>
                      </p:childTnLst>
                    </p:cTn>
                  </p:par>
                  <p:par>
                    <p:cTn id="33" fill="hold">
                      <p:stCondLst>
                        <p:cond delay="indefinite"/>
                      </p:stCondLst>
                      <p:childTnLst>
                        <p:par>
                          <p:cTn id="34" fill="hold">
                            <p:stCondLst>
                              <p:cond delay="0"/>
                            </p:stCondLst>
                            <p:childTnLst>
                              <p:par>
                                <p:cTn id="35" presetID="37" presetClass="entr" presetSubtype="0" fill="hold" nodeType="clickEffect">
                                  <p:stCondLst>
                                    <p:cond delay="0"/>
                                  </p:stCondLst>
                                  <p:childTnLst>
                                    <p:set>
                                      <p:cBhvr>
                                        <p:cTn id="36" dur="1" fill="hold">
                                          <p:stCondLst>
                                            <p:cond delay="0"/>
                                          </p:stCondLst>
                                        </p:cTn>
                                        <p:tgtEl>
                                          <p:spTgt spid="5124"/>
                                        </p:tgtEl>
                                        <p:attrNameLst>
                                          <p:attrName>style.visibility</p:attrName>
                                        </p:attrNameLst>
                                      </p:cBhvr>
                                      <p:to>
                                        <p:strVal val="visible"/>
                                      </p:to>
                                    </p:set>
                                    <p:animEffect transition="in" filter="fade">
                                      <p:cBhvr>
                                        <p:cTn id="37" dur="1000"/>
                                        <p:tgtEl>
                                          <p:spTgt spid="5124"/>
                                        </p:tgtEl>
                                      </p:cBhvr>
                                    </p:animEffect>
                                    <p:anim calcmode="lin" valueType="num">
                                      <p:cBhvr>
                                        <p:cTn id="38" dur="1000" fill="hold"/>
                                        <p:tgtEl>
                                          <p:spTgt spid="5124"/>
                                        </p:tgtEl>
                                        <p:attrNameLst>
                                          <p:attrName>ppt_x</p:attrName>
                                        </p:attrNameLst>
                                      </p:cBhvr>
                                      <p:tavLst>
                                        <p:tav tm="0">
                                          <p:val>
                                            <p:strVal val="#ppt_x"/>
                                          </p:val>
                                        </p:tav>
                                        <p:tav tm="100000">
                                          <p:val>
                                            <p:strVal val="#ppt_x"/>
                                          </p:val>
                                        </p:tav>
                                      </p:tavLst>
                                    </p:anim>
                                    <p:anim calcmode="lin" valueType="num">
                                      <p:cBhvr>
                                        <p:cTn id="39" dur="900" decel="100000" fill="hold"/>
                                        <p:tgtEl>
                                          <p:spTgt spid="5124"/>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5124"/>
                                        </p:tgtEl>
                                        <p:attrNameLst>
                                          <p:attrName>ppt_y</p:attrName>
                                        </p:attrNameLst>
                                      </p:cBhvr>
                                      <p:tavLst>
                                        <p:tav tm="0">
                                          <p:val>
                                            <p:strVal val="#ppt_y-.03"/>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7" presetClass="entr" presetSubtype="10" fill="hold" nodeType="clickEffect">
                                  <p:stCondLst>
                                    <p:cond delay="0"/>
                                  </p:stCondLst>
                                  <p:childTnLst>
                                    <p:set>
                                      <p:cBhvr>
                                        <p:cTn id="44" dur="1" fill="hold">
                                          <p:stCondLst>
                                            <p:cond delay="0"/>
                                          </p:stCondLst>
                                        </p:cTn>
                                        <p:tgtEl>
                                          <p:spTgt spid="5121"/>
                                        </p:tgtEl>
                                        <p:attrNameLst>
                                          <p:attrName>style.visibility</p:attrName>
                                        </p:attrNameLst>
                                      </p:cBhvr>
                                      <p:to>
                                        <p:strVal val="visible"/>
                                      </p:to>
                                    </p:set>
                                    <p:anim calcmode="lin" valueType="num">
                                      <p:cBhvr>
                                        <p:cTn id="45" dur="500" fill="hold"/>
                                        <p:tgtEl>
                                          <p:spTgt spid="5121"/>
                                        </p:tgtEl>
                                        <p:attrNameLst>
                                          <p:attrName>ppt_w</p:attrName>
                                        </p:attrNameLst>
                                      </p:cBhvr>
                                      <p:tavLst>
                                        <p:tav tm="0">
                                          <p:val>
                                            <p:fltVal val="0"/>
                                          </p:val>
                                        </p:tav>
                                        <p:tav tm="100000">
                                          <p:val>
                                            <p:strVal val="#ppt_w"/>
                                          </p:val>
                                        </p:tav>
                                      </p:tavLst>
                                    </p:anim>
                                    <p:anim calcmode="lin" valueType="num">
                                      <p:cBhvr>
                                        <p:cTn id="46" dur="500" fill="hold"/>
                                        <p:tgtEl>
                                          <p:spTgt spid="5121"/>
                                        </p:tgtEl>
                                        <p:attrNameLst>
                                          <p:attrName>ppt_h</p:attrName>
                                        </p:attrNameLst>
                                      </p:cBhvr>
                                      <p:tavLst>
                                        <p:tav tm="0">
                                          <p:val>
                                            <p:strVal val="#ppt_h"/>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nodeType="clickEffect">
                                  <p:stCondLst>
                                    <p:cond delay="0"/>
                                  </p:stCondLst>
                                  <p:childTnLst>
                                    <p:set>
                                      <p:cBhvr>
                                        <p:cTn id="50" dur="1" fill="hold">
                                          <p:stCondLst>
                                            <p:cond delay="0"/>
                                          </p:stCondLst>
                                        </p:cTn>
                                        <p:tgtEl>
                                          <p:spTgt spid="5123"/>
                                        </p:tgtEl>
                                        <p:attrNameLst>
                                          <p:attrName>style.visibility</p:attrName>
                                        </p:attrNameLst>
                                      </p:cBhvr>
                                      <p:to>
                                        <p:strVal val="visible"/>
                                      </p:to>
                                    </p:set>
                                    <p:animEffect transition="in" filter="dissolve">
                                      <p:cBhvr>
                                        <p:cTn id="51" dur="500"/>
                                        <p:tgtEl>
                                          <p:spTgt spid="5123"/>
                                        </p:tgtEl>
                                      </p:cBhvr>
                                    </p:animEffect>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6"/>
                                        </p:tgtEl>
                                        <p:attrNameLst>
                                          <p:attrName>style.visibility</p:attrName>
                                        </p:attrNameLst>
                                      </p:cBhvr>
                                      <p:to>
                                        <p:strVal val="visible"/>
                                      </p:to>
                                    </p:set>
                                    <p:anim calcmode="lin" valueType="num">
                                      <p:cBhvr additive="base">
                                        <p:cTn id="56" dur="500" fill="hold"/>
                                        <p:tgtEl>
                                          <p:spTgt spid="6"/>
                                        </p:tgtEl>
                                        <p:attrNameLst>
                                          <p:attrName>ppt_x</p:attrName>
                                        </p:attrNameLst>
                                      </p:cBhvr>
                                      <p:tavLst>
                                        <p:tav tm="0">
                                          <p:val>
                                            <p:strVal val="#ppt_x"/>
                                          </p:val>
                                        </p:tav>
                                        <p:tav tm="100000">
                                          <p:val>
                                            <p:strVal val="#ppt_x"/>
                                          </p:val>
                                        </p:tav>
                                      </p:tavLst>
                                    </p:anim>
                                    <p:anim calcmode="lin" valueType="num">
                                      <p:cBhvr additive="base">
                                        <p:cTn id="5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6"/>
                                        </p:tgtEl>
                                        <p:attrNameLst>
                                          <p:attrName>style.visibility</p:attrName>
                                        </p:attrNameLst>
                                      </p:cBhvr>
                                      <p:to>
                                        <p:strVal val="visible"/>
                                      </p:to>
                                    </p:set>
                                    <p:anim calcmode="lin" valueType="num">
                                      <p:cBhvr additive="base">
                                        <p:cTn id="62" dur="500" fill="hold"/>
                                        <p:tgtEl>
                                          <p:spTgt spid="6"/>
                                        </p:tgtEl>
                                        <p:attrNameLst>
                                          <p:attrName>ppt_x</p:attrName>
                                        </p:attrNameLst>
                                      </p:cBhvr>
                                      <p:tavLst>
                                        <p:tav tm="0">
                                          <p:val>
                                            <p:strVal val="#ppt_x"/>
                                          </p:val>
                                        </p:tav>
                                        <p:tav tm="100000">
                                          <p:val>
                                            <p:strVal val="#ppt_x"/>
                                          </p:val>
                                        </p:tav>
                                      </p:tavLst>
                                    </p:anim>
                                    <p:anim calcmode="lin" valueType="num">
                                      <p:cBhvr additive="base">
                                        <p:cTn id="6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E5AAEFB-1DD3-F444-8908-EE4003F6C210}"/>
            </a:ext>
          </a:extLst>
        </p:cNvPr>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4E152397-AB28-FC8D-A8AA-3C96CBEF8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a:extLst>
              <a:ext uri="{FF2B5EF4-FFF2-40B4-BE49-F238E27FC236}">
                <a16:creationId xmlns:a16="http://schemas.microsoft.com/office/drawing/2014/main" id="{80AD5638-086D-4F09-F094-4F864C47B7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B4333E04-D41D-20F0-C550-7541E84724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Image 3">
            <a:extLst>
              <a:ext uri="{FF2B5EF4-FFF2-40B4-BE49-F238E27FC236}">
                <a16:creationId xmlns:a16="http://schemas.microsoft.com/office/drawing/2014/main" id="{EC12AEAC-E1C7-6C89-43AB-FFD790E10FE0}"/>
              </a:ext>
            </a:extLst>
          </p:cNvPr>
          <p:cNvPicPr>
            <a:picLocks/>
          </p:cNvPicPr>
          <p:nvPr/>
        </p:nvPicPr>
        <p:blipFill>
          <a:blip r:embed="rId2" cstate="email">
            <a:extLst>
              <a:ext uri="{28A0092B-C50C-407E-A947-70E740481C1C}">
                <a14:useLocalDpi xmlns:a14="http://schemas.microsoft.com/office/drawing/2010/main"/>
              </a:ext>
            </a:extLst>
          </a:blip>
          <a:stretch>
            <a:fillRect/>
          </a:stretch>
        </p:blipFill>
        <p:spPr>
          <a:xfrm>
            <a:off x="6300192" y="6037380"/>
            <a:ext cx="495300" cy="431800"/>
          </a:xfrm>
          <a:prstGeom prst="rect">
            <a:avLst/>
          </a:prstGeom>
        </p:spPr>
      </p:pic>
      <p:pic>
        <p:nvPicPr>
          <p:cNvPr id="31" name="Image 1">
            <a:extLst>
              <a:ext uri="{FF2B5EF4-FFF2-40B4-BE49-F238E27FC236}">
                <a16:creationId xmlns:a16="http://schemas.microsoft.com/office/drawing/2014/main" id="{3EF88707-4B8E-8BB4-7772-2100150A073D}"/>
              </a:ext>
            </a:extLst>
          </p:cNvPr>
          <p:cNvPicPr>
            <a:picLocks/>
          </p:cNvPicPr>
          <p:nvPr/>
        </p:nvPicPr>
        <p:blipFill>
          <a:blip r:embed="rId3" cstate="email">
            <a:extLst>
              <a:ext uri="{28A0092B-C50C-407E-A947-70E740481C1C}">
                <a14:useLocalDpi xmlns:a14="http://schemas.microsoft.com/office/drawing/2010/main"/>
              </a:ext>
            </a:extLst>
          </a:blip>
          <a:stretch>
            <a:fillRect/>
          </a:stretch>
        </p:blipFill>
        <p:spPr>
          <a:xfrm>
            <a:off x="6869420" y="6094530"/>
            <a:ext cx="1790700" cy="323850"/>
          </a:xfrm>
          <a:prstGeom prst="rect">
            <a:avLst/>
          </a:prstGeom>
        </p:spPr>
      </p:pic>
      <p:sp>
        <p:nvSpPr>
          <p:cNvPr id="3" name="Rectangle 8">
            <a:extLst>
              <a:ext uri="{FF2B5EF4-FFF2-40B4-BE49-F238E27FC236}">
                <a16:creationId xmlns:a16="http://schemas.microsoft.com/office/drawing/2014/main" id="{DA51EC0C-21EC-3788-CF21-BB75E0AEAC6A}"/>
              </a:ext>
            </a:extLst>
          </p:cNvPr>
          <p:cNvSpPr>
            <a:spLocks noChangeArrowheads="1"/>
          </p:cNvSpPr>
          <p:nvPr/>
        </p:nvSpPr>
        <p:spPr bwMode="auto">
          <a:xfrm>
            <a:off x="152400" y="615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1" i="0" u="none" strike="noStrike" cap="none" normalizeH="0" baseline="0">
                <a:ln>
                  <a:noFill/>
                </a:ln>
                <a:solidFill>
                  <a:schemeClr val="tx1"/>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Rectangle 9">
            <a:extLst>
              <a:ext uri="{FF2B5EF4-FFF2-40B4-BE49-F238E27FC236}">
                <a16:creationId xmlns:a16="http://schemas.microsoft.com/office/drawing/2014/main" id="{24204C6D-11F1-D843-7F8A-9B0070D56534}"/>
              </a:ext>
            </a:extLst>
          </p:cNvPr>
          <p:cNvSpPr>
            <a:spLocks noChangeArrowheads="1"/>
          </p:cNvSpPr>
          <p:nvPr/>
        </p:nvSpPr>
        <p:spPr bwMode="auto">
          <a:xfrm>
            <a:off x="152400" y="612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1" i="0" u="none" strike="noStrike" cap="none" normalizeH="0" baseline="0">
                <a:ln>
                  <a:noFill/>
                </a:ln>
                <a:solidFill>
                  <a:schemeClr val="tx1"/>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10">
            <a:extLst>
              <a:ext uri="{FF2B5EF4-FFF2-40B4-BE49-F238E27FC236}">
                <a16:creationId xmlns:a16="http://schemas.microsoft.com/office/drawing/2014/main" id="{DB6E883B-2456-A094-AA74-4D9077C7EE3B}"/>
              </a:ext>
            </a:extLst>
          </p:cNvPr>
          <p:cNvSpPr>
            <a:spLocks noChangeArrowheads="1"/>
          </p:cNvSpPr>
          <p:nvPr/>
        </p:nvSpPr>
        <p:spPr bwMode="auto">
          <a:xfrm>
            <a:off x="152400" y="6111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1" i="0" u="none" strike="noStrike" cap="none" normalizeH="0" baseline="0">
                <a:ln>
                  <a:noFill/>
                </a:ln>
                <a:solidFill>
                  <a:schemeClr val="tx1"/>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Rectangle 11">
            <a:extLst>
              <a:ext uri="{FF2B5EF4-FFF2-40B4-BE49-F238E27FC236}">
                <a16:creationId xmlns:a16="http://schemas.microsoft.com/office/drawing/2014/main" id="{197097F3-C93E-C30F-8CE8-F902744F10EB}"/>
              </a:ext>
            </a:extLst>
          </p:cNvPr>
          <p:cNvSpPr>
            <a:spLocks noChangeArrowheads="1"/>
          </p:cNvSpPr>
          <p:nvPr/>
        </p:nvSpPr>
        <p:spPr bwMode="auto">
          <a:xfrm>
            <a:off x="152400" y="612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1" i="0" u="none" strike="noStrike" cap="none" normalizeH="0" baseline="0">
                <a:ln>
                  <a:noFill/>
                </a:ln>
                <a:solidFill>
                  <a:schemeClr val="tx1"/>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Rectangle 12">
            <a:extLst>
              <a:ext uri="{FF2B5EF4-FFF2-40B4-BE49-F238E27FC236}">
                <a16:creationId xmlns:a16="http://schemas.microsoft.com/office/drawing/2014/main" id="{D5B7CE65-0DA2-753A-0D75-033CE8A28AB0}"/>
              </a:ext>
            </a:extLst>
          </p:cNvPr>
          <p:cNvSpPr>
            <a:spLocks noChangeArrowheads="1"/>
          </p:cNvSpPr>
          <p:nvPr/>
        </p:nvSpPr>
        <p:spPr bwMode="auto">
          <a:xfrm>
            <a:off x="152400" y="6111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1" i="0" u="none" strike="noStrike" cap="none" normalizeH="0" baseline="0">
                <a:ln>
                  <a:noFill/>
                </a:ln>
                <a:solidFill>
                  <a:schemeClr val="tx1"/>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Rectangle 13">
            <a:extLst>
              <a:ext uri="{FF2B5EF4-FFF2-40B4-BE49-F238E27FC236}">
                <a16:creationId xmlns:a16="http://schemas.microsoft.com/office/drawing/2014/main" id="{CB22FA95-6D0C-40B3-3A58-B1199C02FF58}"/>
              </a:ext>
            </a:extLst>
          </p:cNvPr>
          <p:cNvSpPr>
            <a:spLocks noChangeArrowheads="1"/>
          </p:cNvSpPr>
          <p:nvPr/>
        </p:nvSpPr>
        <p:spPr bwMode="auto">
          <a:xfrm>
            <a:off x="152400" y="612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1" i="0" u="none" strike="noStrike" cap="none" normalizeH="0" baseline="0">
                <a:ln>
                  <a:noFill/>
                </a:ln>
                <a:solidFill>
                  <a:schemeClr val="tx1"/>
                </a:solidFill>
                <a:effectLst/>
                <a:latin typeface="Arial" panose="020B0604020202020204" pitchFamily="34" charset="0"/>
                <a:ea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 name="TextBox 12">
            <a:extLst>
              <a:ext uri="{FF2B5EF4-FFF2-40B4-BE49-F238E27FC236}">
                <a16:creationId xmlns:a16="http://schemas.microsoft.com/office/drawing/2014/main" id="{F917349F-FF7A-A8FE-C425-D96050724CE9}"/>
              </a:ext>
            </a:extLst>
          </p:cNvPr>
          <p:cNvSpPr txBox="1"/>
          <p:nvPr/>
        </p:nvSpPr>
        <p:spPr>
          <a:xfrm>
            <a:off x="495921" y="1381887"/>
            <a:ext cx="7918755" cy="3139321"/>
          </a:xfrm>
          <a:prstGeom prst="rect">
            <a:avLst/>
          </a:prstGeom>
          <a:noFill/>
        </p:spPr>
        <p:txBody>
          <a:bodyPr wrap="square">
            <a:spAutoFit/>
          </a:bodyPr>
          <a:lstStyle/>
          <a:p>
            <a:pPr algn="ctr"/>
            <a:r>
              <a:rPr lang="en-US" dirty="0"/>
              <a:t> </a:t>
            </a:r>
            <a:endParaRPr lang="en-ZA" dirty="0"/>
          </a:p>
          <a:p>
            <a:pPr algn="ctr"/>
            <a:r>
              <a:rPr lang="en-US" b="1" dirty="0"/>
              <a:t>WHAT MAKES US DIFFERENT?</a:t>
            </a:r>
            <a:endParaRPr lang="en-ZA" dirty="0"/>
          </a:p>
          <a:p>
            <a:pPr algn="ctr"/>
            <a:r>
              <a:rPr lang="en-US" dirty="0"/>
              <a:t> </a:t>
            </a:r>
            <a:endParaRPr lang="en-ZA" dirty="0"/>
          </a:p>
          <a:p>
            <a:pPr algn="ctr"/>
            <a:r>
              <a:rPr lang="en-US" dirty="0"/>
              <a:t>We provide Complete Solutions that are Specific to your Industry and Focused on your Organisational processes and Challenges.</a:t>
            </a:r>
            <a:endParaRPr lang="en-ZA" dirty="0"/>
          </a:p>
          <a:p>
            <a:pPr algn="ctr"/>
            <a:r>
              <a:rPr lang="en-US" dirty="0"/>
              <a:t> </a:t>
            </a:r>
            <a:endParaRPr lang="en-ZA" dirty="0"/>
          </a:p>
          <a:p>
            <a:pPr algn="ctr"/>
            <a:r>
              <a:rPr lang="en-US" dirty="0"/>
              <a:t>Our solutions are not just about technical skills transfer; they are about providing an experience that ignites sustainable change, growth, and success. </a:t>
            </a:r>
          </a:p>
          <a:p>
            <a:pPr algn="ctr"/>
            <a:endParaRPr lang="en-US" dirty="0"/>
          </a:p>
          <a:p>
            <a:pPr algn="ctr"/>
            <a:r>
              <a:rPr lang="en-US" dirty="0"/>
              <a:t>We do what it takes to match you with the best skills…the right people in the right positions.</a:t>
            </a:r>
          </a:p>
        </p:txBody>
      </p:sp>
    </p:spTree>
    <p:extLst>
      <p:ext uri="{BB962C8B-B14F-4D97-AF65-F5344CB8AC3E}">
        <p14:creationId xmlns:p14="http://schemas.microsoft.com/office/powerpoint/2010/main" val="31670262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1F96EF6-BF06-5003-C94E-C8F6A6430558}"/>
            </a:ext>
          </a:extLst>
        </p:cNvPr>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816D9B7D-C9B8-DEFC-5009-59FCA953B2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a:extLst>
              <a:ext uri="{FF2B5EF4-FFF2-40B4-BE49-F238E27FC236}">
                <a16:creationId xmlns:a16="http://schemas.microsoft.com/office/drawing/2014/main" id="{6ACF1899-87DD-E1B2-8436-BE7FC12CF9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B3CA11E0-5D49-D683-584C-D5D923A784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a:extLst>
              <a:ext uri="{FF2B5EF4-FFF2-40B4-BE49-F238E27FC236}">
                <a16:creationId xmlns:a16="http://schemas.microsoft.com/office/drawing/2014/main" id="{FA1F37CB-7549-5E89-A17E-E337D1A4E7CD}"/>
              </a:ext>
            </a:extLst>
          </p:cNvPr>
          <p:cNvSpPr>
            <a:spLocks noGrp="1"/>
          </p:cNvSpPr>
          <p:nvPr>
            <p:ph type="sldNum" sz="quarter" idx="12"/>
          </p:nvPr>
        </p:nvSpPr>
        <p:spPr>
          <a:xfrm>
            <a:off x="7262622" y="4892040"/>
            <a:ext cx="1255014" cy="1005840"/>
          </a:xfrm>
        </p:spPr>
        <p:txBody>
          <a:bodyPr vert="horz" lIns="91440" tIns="45720" rIns="91440" bIns="45720" rtlCol="0" anchor="ctr">
            <a:normAutofit/>
          </a:bodyPr>
          <a:lstStyle/>
          <a:p>
            <a:pPr>
              <a:spcAft>
                <a:spcPts val="600"/>
              </a:spcAft>
            </a:pPr>
            <a:fld id="{5BEB46A9-3985-4A68-94FC-41364C1C54A8}" type="slidenum">
              <a:rPr lang="en-US" sz="5700">
                <a:solidFill>
                  <a:srgbClr val="FFFFFF"/>
                </a:solidFill>
              </a:rPr>
              <a:pPr>
                <a:spcAft>
                  <a:spcPts val="600"/>
                </a:spcAft>
              </a:pPr>
              <a:t>7</a:t>
            </a:fld>
            <a:endParaRPr lang="en-US" sz="5700">
              <a:solidFill>
                <a:srgbClr val="FFFFFF"/>
              </a:solidFill>
            </a:endParaRPr>
          </a:p>
        </p:txBody>
      </p:sp>
      <p:pic>
        <p:nvPicPr>
          <p:cNvPr id="29" name="Image 3">
            <a:extLst>
              <a:ext uri="{FF2B5EF4-FFF2-40B4-BE49-F238E27FC236}">
                <a16:creationId xmlns:a16="http://schemas.microsoft.com/office/drawing/2014/main" id="{F61EE078-0531-0950-66BC-D09DF39DF7F6}"/>
              </a:ext>
            </a:extLst>
          </p:cNvPr>
          <p:cNvPicPr>
            <a:picLocks/>
          </p:cNvPicPr>
          <p:nvPr/>
        </p:nvPicPr>
        <p:blipFill>
          <a:blip r:embed="rId2" cstate="email">
            <a:extLst>
              <a:ext uri="{28A0092B-C50C-407E-A947-70E740481C1C}">
                <a14:useLocalDpi xmlns:a14="http://schemas.microsoft.com/office/drawing/2010/main"/>
              </a:ext>
            </a:extLst>
          </a:blip>
          <a:stretch>
            <a:fillRect/>
          </a:stretch>
        </p:blipFill>
        <p:spPr>
          <a:xfrm>
            <a:off x="6300192" y="6037380"/>
            <a:ext cx="495300" cy="431800"/>
          </a:xfrm>
          <a:prstGeom prst="rect">
            <a:avLst/>
          </a:prstGeom>
        </p:spPr>
      </p:pic>
      <p:pic>
        <p:nvPicPr>
          <p:cNvPr id="31" name="Image 1">
            <a:extLst>
              <a:ext uri="{FF2B5EF4-FFF2-40B4-BE49-F238E27FC236}">
                <a16:creationId xmlns:a16="http://schemas.microsoft.com/office/drawing/2014/main" id="{37B116AB-46F2-1FCD-FD56-8C62092B5413}"/>
              </a:ext>
            </a:extLst>
          </p:cNvPr>
          <p:cNvPicPr>
            <a:picLocks/>
          </p:cNvPicPr>
          <p:nvPr/>
        </p:nvPicPr>
        <p:blipFill>
          <a:blip r:embed="rId3" cstate="email">
            <a:extLst>
              <a:ext uri="{28A0092B-C50C-407E-A947-70E740481C1C}">
                <a14:useLocalDpi xmlns:a14="http://schemas.microsoft.com/office/drawing/2010/main"/>
              </a:ext>
            </a:extLst>
          </a:blip>
          <a:stretch>
            <a:fillRect/>
          </a:stretch>
        </p:blipFill>
        <p:spPr>
          <a:xfrm>
            <a:off x="6869420" y="6094530"/>
            <a:ext cx="1790700" cy="323850"/>
          </a:xfrm>
          <a:prstGeom prst="rect">
            <a:avLst/>
          </a:prstGeom>
        </p:spPr>
      </p:pic>
      <p:sp>
        <p:nvSpPr>
          <p:cNvPr id="3" name="Rectangle 8">
            <a:extLst>
              <a:ext uri="{FF2B5EF4-FFF2-40B4-BE49-F238E27FC236}">
                <a16:creationId xmlns:a16="http://schemas.microsoft.com/office/drawing/2014/main" id="{63D5C967-2753-7971-A115-5FE7D1785079}"/>
              </a:ext>
            </a:extLst>
          </p:cNvPr>
          <p:cNvSpPr>
            <a:spLocks noChangeArrowheads="1"/>
          </p:cNvSpPr>
          <p:nvPr/>
        </p:nvSpPr>
        <p:spPr bwMode="auto">
          <a:xfrm>
            <a:off x="152400" y="615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1" i="0" u="none" strike="noStrike" cap="none" normalizeH="0" baseline="0">
                <a:ln>
                  <a:noFill/>
                </a:ln>
                <a:solidFill>
                  <a:schemeClr val="tx1"/>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 name="Rectangle 9">
            <a:extLst>
              <a:ext uri="{FF2B5EF4-FFF2-40B4-BE49-F238E27FC236}">
                <a16:creationId xmlns:a16="http://schemas.microsoft.com/office/drawing/2014/main" id="{C0F2320D-BA0E-B8D3-C223-399E4607E607}"/>
              </a:ext>
            </a:extLst>
          </p:cNvPr>
          <p:cNvSpPr>
            <a:spLocks noChangeArrowheads="1"/>
          </p:cNvSpPr>
          <p:nvPr/>
        </p:nvSpPr>
        <p:spPr bwMode="auto">
          <a:xfrm>
            <a:off x="152400" y="612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1" i="0" u="none" strike="noStrike" cap="none" normalizeH="0" baseline="0">
                <a:ln>
                  <a:noFill/>
                </a:ln>
                <a:solidFill>
                  <a:schemeClr val="tx1"/>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 name="Rectangle 10">
            <a:extLst>
              <a:ext uri="{FF2B5EF4-FFF2-40B4-BE49-F238E27FC236}">
                <a16:creationId xmlns:a16="http://schemas.microsoft.com/office/drawing/2014/main" id="{FE4A0921-E113-2D1D-A2AE-CFAF2E3FCDC0}"/>
              </a:ext>
            </a:extLst>
          </p:cNvPr>
          <p:cNvSpPr>
            <a:spLocks noChangeArrowheads="1"/>
          </p:cNvSpPr>
          <p:nvPr/>
        </p:nvSpPr>
        <p:spPr bwMode="auto">
          <a:xfrm>
            <a:off x="152400" y="6111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1" i="0" u="none" strike="noStrike" cap="none" normalizeH="0" baseline="0">
                <a:ln>
                  <a:noFill/>
                </a:ln>
                <a:solidFill>
                  <a:schemeClr val="tx1"/>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Rectangle 11">
            <a:extLst>
              <a:ext uri="{FF2B5EF4-FFF2-40B4-BE49-F238E27FC236}">
                <a16:creationId xmlns:a16="http://schemas.microsoft.com/office/drawing/2014/main" id="{E3F2A6CB-9937-D8C0-7DE7-0C113CA25198}"/>
              </a:ext>
            </a:extLst>
          </p:cNvPr>
          <p:cNvSpPr>
            <a:spLocks noChangeArrowheads="1"/>
          </p:cNvSpPr>
          <p:nvPr/>
        </p:nvSpPr>
        <p:spPr bwMode="auto">
          <a:xfrm>
            <a:off x="152400" y="612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1" i="0" u="none" strike="noStrike" cap="none" normalizeH="0" baseline="0">
                <a:ln>
                  <a:noFill/>
                </a:ln>
                <a:solidFill>
                  <a:schemeClr val="tx1"/>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 name="Rectangle 12">
            <a:extLst>
              <a:ext uri="{FF2B5EF4-FFF2-40B4-BE49-F238E27FC236}">
                <a16:creationId xmlns:a16="http://schemas.microsoft.com/office/drawing/2014/main" id="{0E2F1074-E5F8-AC8A-DA84-78CF8D7C5627}"/>
              </a:ext>
            </a:extLst>
          </p:cNvPr>
          <p:cNvSpPr>
            <a:spLocks noChangeArrowheads="1"/>
          </p:cNvSpPr>
          <p:nvPr/>
        </p:nvSpPr>
        <p:spPr bwMode="auto">
          <a:xfrm>
            <a:off x="152400" y="6111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1" i="0" u="none" strike="noStrike" cap="none" normalizeH="0" baseline="0">
                <a:ln>
                  <a:noFill/>
                </a:ln>
                <a:solidFill>
                  <a:schemeClr val="tx1"/>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 name="Rectangle 13">
            <a:extLst>
              <a:ext uri="{FF2B5EF4-FFF2-40B4-BE49-F238E27FC236}">
                <a16:creationId xmlns:a16="http://schemas.microsoft.com/office/drawing/2014/main" id="{E90F4A66-CE6E-5946-E015-E9526A23D030}"/>
              </a:ext>
            </a:extLst>
          </p:cNvPr>
          <p:cNvSpPr>
            <a:spLocks noChangeArrowheads="1"/>
          </p:cNvSpPr>
          <p:nvPr/>
        </p:nvSpPr>
        <p:spPr bwMode="auto">
          <a:xfrm>
            <a:off x="152400" y="6127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1" i="0" u="none" strike="noStrike" cap="none" normalizeH="0" baseline="0">
                <a:ln>
                  <a:noFill/>
                </a:ln>
                <a:solidFill>
                  <a:schemeClr val="tx1"/>
                </a:solidFill>
                <a:effectLst/>
                <a:latin typeface="Arial" panose="020B0604020202020204" pitchFamily="34" charset="0"/>
                <a:ea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2" name="Picture 4" descr="Image result for train them and they leave">
            <a:extLst>
              <a:ext uri="{FF2B5EF4-FFF2-40B4-BE49-F238E27FC236}">
                <a16:creationId xmlns:a16="http://schemas.microsoft.com/office/drawing/2014/main" id="{1635AB6C-05DB-3616-57CB-A189F8DDDE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3124" y="860238"/>
            <a:ext cx="7517752" cy="43077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5049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2A32FD6-B198-6118-C45B-2A519922C3EA}"/>
            </a:ext>
          </a:extLst>
        </p:cNvPr>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417646FB-6830-55CF-5D60-FDEB255994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a:extLst>
              <a:ext uri="{FF2B5EF4-FFF2-40B4-BE49-F238E27FC236}">
                <a16:creationId xmlns:a16="http://schemas.microsoft.com/office/drawing/2014/main" id="{3A3131B0-AD18-1210-C558-D3F1E7664F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77217352-A896-8523-639A-7636ADD219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a:extLst>
              <a:ext uri="{FF2B5EF4-FFF2-40B4-BE49-F238E27FC236}">
                <a16:creationId xmlns:a16="http://schemas.microsoft.com/office/drawing/2014/main" id="{4ACDB64D-DF18-C4EA-B563-57B2A462A27D}"/>
              </a:ext>
            </a:extLst>
          </p:cNvPr>
          <p:cNvSpPr>
            <a:spLocks noGrp="1"/>
          </p:cNvSpPr>
          <p:nvPr>
            <p:ph type="sldNum" sz="quarter" idx="12"/>
          </p:nvPr>
        </p:nvSpPr>
        <p:spPr>
          <a:xfrm>
            <a:off x="7262622" y="4892040"/>
            <a:ext cx="1255014" cy="1005840"/>
          </a:xfrm>
        </p:spPr>
        <p:txBody>
          <a:bodyPr vert="horz" lIns="91440" tIns="45720" rIns="91440" bIns="45720" rtlCol="0" anchor="ctr">
            <a:normAutofit/>
          </a:bodyPr>
          <a:lstStyle/>
          <a:p>
            <a:pPr>
              <a:spcAft>
                <a:spcPts val="600"/>
              </a:spcAft>
            </a:pPr>
            <a:fld id="{5BEB46A9-3985-4A68-94FC-41364C1C54A8}" type="slidenum">
              <a:rPr lang="en-US" sz="5700">
                <a:solidFill>
                  <a:srgbClr val="FFFFFF"/>
                </a:solidFill>
              </a:rPr>
              <a:pPr>
                <a:spcAft>
                  <a:spcPts val="600"/>
                </a:spcAft>
              </a:pPr>
              <a:t>8</a:t>
            </a:fld>
            <a:endParaRPr lang="en-US" sz="5700">
              <a:solidFill>
                <a:srgbClr val="FFFFFF"/>
              </a:solidFill>
            </a:endParaRPr>
          </a:p>
        </p:txBody>
      </p:sp>
      <p:pic>
        <p:nvPicPr>
          <p:cNvPr id="6151" name="Picture 1327172426" descr="National Union of Mineworkers (South Africa) - Wikipedia">
            <a:extLst>
              <a:ext uri="{FF2B5EF4-FFF2-40B4-BE49-F238E27FC236}">
                <a16:creationId xmlns:a16="http://schemas.microsoft.com/office/drawing/2014/main" id="{D44B8041-39FD-C177-658C-5AF8731AB39E}"/>
              </a:ext>
            </a:extLst>
          </p:cNvPr>
          <p:cNvPicPr>
            <a:picLocks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5108003" y="4991735"/>
            <a:ext cx="1255015" cy="1131207"/>
          </a:xfrm>
          <a:prstGeom prst="rect">
            <a:avLst/>
          </a:prstGeom>
          <a:noFill/>
          <a:extLst>
            <a:ext uri="{909E8E84-426E-40DD-AFC4-6F175D3DCCD1}">
              <a14:hiddenFill xmlns:a14="http://schemas.microsoft.com/office/drawing/2010/main">
                <a:solidFill>
                  <a:srgbClr val="FFFFFF"/>
                </a:solidFill>
              </a14:hiddenFill>
            </a:ext>
          </a:extLst>
        </p:spPr>
      </p:pic>
      <p:pic>
        <p:nvPicPr>
          <p:cNvPr id="29" name="Image 3">
            <a:extLst>
              <a:ext uri="{FF2B5EF4-FFF2-40B4-BE49-F238E27FC236}">
                <a16:creationId xmlns:a16="http://schemas.microsoft.com/office/drawing/2014/main" id="{410B5AAC-59BC-E153-04FC-8E78F3BAAF01}"/>
              </a:ext>
            </a:extLst>
          </p:cNvPr>
          <p:cNvPicPr>
            <a:picLocks/>
          </p:cNvPicPr>
          <p:nvPr/>
        </p:nvPicPr>
        <p:blipFill>
          <a:blip r:embed="rId3" cstate="email">
            <a:extLst>
              <a:ext uri="{28A0092B-C50C-407E-A947-70E740481C1C}">
                <a14:useLocalDpi xmlns:a14="http://schemas.microsoft.com/office/drawing/2010/main"/>
              </a:ext>
            </a:extLst>
          </a:blip>
          <a:stretch>
            <a:fillRect/>
          </a:stretch>
        </p:blipFill>
        <p:spPr>
          <a:xfrm>
            <a:off x="6300192" y="6037380"/>
            <a:ext cx="495300" cy="431800"/>
          </a:xfrm>
          <a:prstGeom prst="rect">
            <a:avLst/>
          </a:prstGeom>
        </p:spPr>
      </p:pic>
      <p:pic>
        <p:nvPicPr>
          <p:cNvPr id="31" name="Image 1">
            <a:extLst>
              <a:ext uri="{FF2B5EF4-FFF2-40B4-BE49-F238E27FC236}">
                <a16:creationId xmlns:a16="http://schemas.microsoft.com/office/drawing/2014/main" id="{3457B3C4-F09D-6DCF-00AC-0E2C72C4E242}"/>
              </a:ext>
            </a:extLst>
          </p:cNvPr>
          <p:cNvPicPr>
            <a:picLocks/>
          </p:cNvPicPr>
          <p:nvPr/>
        </p:nvPicPr>
        <p:blipFill>
          <a:blip r:embed="rId4" cstate="email">
            <a:extLst>
              <a:ext uri="{28A0092B-C50C-407E-A947-70E740481C1C}">
                <a14:useLocalDpi xmlns:a14="http://schemas.microsoft.com/office/drawing/2010/main"/>
              </a:ext>
            </a:extLst>
          </a:blip>
          <a:stretch>
            <a:fillRect/>
          </a:stretch>
        </p:blipFill>
        <p:spPr>
          <a:xfrm>
            <a:off x="6869420" y="6094530"/>
            <a:ext cx="1790700" cy="323850"/>
          </a:xfrm>
          <a:prstGeom prst="rect">
            <a:avLst/>
          </a:prstGeom>
        </p:spPr>
      </p:pic>
      <p:sp>
        <p:nvSpPr>
          <p:cNvPr id="2" name="Freeform 1">
            <a:extLst>
              <a:ext uri="{FF2B5EF4-FFF2-40B4-BE49-F238E27FC236}">
                <a16:creationId xmlns:a16="http://schemas.microsoft.com/office/drawing/2014/main" id="{F8ED3454-333B-0709-C985-6E1E59C8B4F2}"/>
              </a:ext>
            </a:extLst>
          </p:cNvPr>
          <p:cNvSpPr>
            <a:spLocks/>
          </p:cNvSpPr>
          <p:nvPr/>
        </p:nvSpPr>
        <p:spPr bwMode="auto">
          <a:xfrm>
            <a:off x="1179712" y="673002"/>
            <a:ext cx="5727700" cy="1270"/>
          </a:xfrm>
          <a:custGeom>
            <a:avLst/>
            <a:gdLst>
              <a:gd name="T0" fmla="*/ 0 w 9020"/>
              <a:gd name="T1" fmla="*/ 0 h 1270"/>
              <a:gd name="T2" fmla="*/ 5727700 w 9020"/>
              <a:gd name="T3" fmla="*/ 0 h 1270"/>
              <a:gd name="T4" fmla="*/ 0 60000 65536"/>
              <a:gd name="T5" fmla="*/ 0 60000 65536"/>
            </a:gdLst>
            <a:ahLst/>
            <a:cxnLst>
              <a:cxn ang="T4">
                <a:pos x="T0" y="T1"/>
              </a:cxn>
              <a:cxn ang="T5">
                <a:pos x="T2" y="T3"/>
              </a:cxn>
            </a:cxnLst>
            <a:rect l="0" t="0" r="r" b="b"/>
            <a:pathLst>
              <a:path w="9020" h="1270">
                <a:moveTo>
                  <a:pt x="0" y="0"/>
                </a:moveTo>
                <a:lnTo>
                  <a:pt x="9020" y="0"/>
                </a:lnTo>
              </a:path>
            </a:pathLst>
          </a:custGeom>
          <a:noFill/>
          <a:ln w="9525">
            <a:solidFill>
              <a:srgbClr val="90C226"/>
            </a:solidFill>
            <a:prstDash val="sysDot"/>
            <a:round/>
            <a:headEnd/>
            <a:tailEnd/>
          </a:ln>
        </p:spPr>
        <p:txBody>
          <a:bodyPr rot="0" vert="horz" wrap="square" lIns="91440" tIns="45720" rIns="91440" bIns="45720" anchor="t" anchorCtr="0" upright="1">
            <a:noAutofit/>
          </a:bodyPr>
          <a:lstStyle/>
          <a:p>
            <a:endParaRPr lang="en-GB"/>
          </a:p>
        </p:txBody>
      </p:sp>
      <p:pic>
        <p:nvPicPr>
          <p:cNvPr id="6150" name="Picture 1977825906" descr="Eskom 'committed to continue delivering on its mandate' - MoneyMarketing">
            <a:extLst>
              <a:ext uri="{FF2B5EF4-FFF2-40B4-BE49-F238E27FC236}">
                <a16:creationId xmlns:a16="http://schemas.microsoft.com/office/drawing/2014/main" id="{2A9DC5C0-6AC5-B502-3E5C-5A025A9C1EAF}"/>
              </a:ext>
            </a:extLst>
          </p:cNvPr>
          <p:cNvPicPr>
            <a:picLocks noChangeArrowheads="1"/>
          </p:cNvPicPr>
          <p:nvPr/>
        </p:nvPicPr>
        <p:blipFill>
          <a:blip r:embed="rId5">
            <a:extLst>
              <a:ext uri="{28A0092B-C50C-407E-A947-70E740481C1C}">
                <a14:useLocalDpi xmlns:a14="http://schemas.microsoft.com/office/drawing/2010/main"/>
              </a:ext>
            </a:extLst>
          </a:blip>
          <a:srcRect/>
          <a:stretch>
            <a:fillRect/>
          </a:stretch>
        </p:blipFill>
        <p:spPr bwMode="auto">
          <a:xfrm>
            <a:off x="662792" y="4718950"/>
            <a:ext cx="3733800" cy="1447800"/>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61" descr="XON | LinkedIn">
            <a:extLst>
              <a:ext uri="{FF2B5EF4-FFF2-40B4-BE49-F238E27FC236}">
                <a16:creationId xmlns:a16="http://schemas.microsoft.com/office/drawing/2014/main" id="{CDA6EF6C-F5B6-0C30-642D-B093A4665EEB}"/>
              </a:ext>
            </a:extLst>
          </p:cNvPr>
          <p:cNvPicPr>
            <a:picLocks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697871" y="1755445"/>
            <a:ext cx="1797050" cy="1797050"/>
          </a:xfrm>
          <a:prstGeom prst="rect">
            <a:avLst/>
          </a:prstGeom>
          <a:noFill/>
          <a:extLst>
            <a:ext uri="{909E8E84-426E-40DD-AFC4-6F175D3DCCD1}">
              <a14:hiddenFill xmlns:a14="http://schemas.microsoft.com/office/drawing/2010/main">
                <a:solidFill>
                  <a:srgbClr val="FFFFFF"/>
                </a:solidFill>
              </a14:hiddenFill>
            </a:ext>
          </a:extLst>
        </p:spPr>
      </p:pic>
      <p:pic>
        <p:nvPicPr>
          <p:cNvPr id="6152" name="Picture 544458382" descr="SASSA News - Home | Facebook">
            <a:extLst>
              <a:ext uri="{FF2B5EF4-FFF2-40B4-BE49-F238E27FC236}">
                <a16:creationId xmlns:a16="http://schemas.microsoft.com/office/drawing/2014/main" id="{37D1B3F9-7247-CFCB-1E3F-07FB17359F8D}"/>
              </a:ext>
            </a:extLst>
          </p:cNvPr>
          <p:cNvPicPr>
            <a:picLocks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807037" y="3617795"/>
            <a:ext cx="1404938" cy="1352550"/>
          </a:xfrm>
          <a:prstGeom prst="rect">
            <a:avLst/>
          </a:prstGeom>
          <a:noFill/>
          <a:extLst>
            <a:ext uri="{909E8E84-426E-40DD-AFC4-6F175D3DCCD1}">
              <a14:hiddenFill xmlns:a14="http://schemas.microsoft.com/office/drawing/2010/main">
                <a:solidFill>
                  <a:srgbClr val="FFFFFF"/>
                </a:solidFill>
              </a14:hiddenFill>
            </a:ext>
          </a:extLst>
        </p:spPr>
      </p:pic>
      <p:pic>
        <p:nvPicPr>
          <p:cNvPr id="6149" name="Picture 861907500">
            <a:extLst>
              <a:ext uri="{FF2B5EF4-FFF2-40B4-BE49-F238E27FC236}">
                <a16:creationId xmlns:a16="http://schemas.microsoft.com/office/drawing/2014/main" id="{CC65032E-7F04-E478-1570-E2739BA97D8E}"/>
              </a:ext>
            </a:extLst>
          </p:cNvPr>
          <p:cNvPicPr>
            <a:picLocks noChangeArrowheads="1"/>
          </p:cNvPicPr>
          <p:nvPr/>
        </p:nvPicPr>
        <p:blipFill>
          <a:blip r:embed="rId8">
            <a:extLst>
              <a:ext uri="{28A0092B-C50C-407E-A947-70E740481C1C}">
                <a14:useLocalDpi xmlns:a14="http://schemas.microsoft.com/office/drawing/2010/main"/>
              </a:ext>
            </a:extLst>
          </a:blip>
          <a:srcRect/>
          <a:stretch>
            <a:fillRect/>
          </a:stretch>
        </p:blipFill>
        <p:spPr bwMode="auto">
          <a:xfrm>
            <a:off x="2440594" y="2891251"/>
            <a:ext cx="3161864" cy="2007661"/>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59" descr="February, 06 2013 To whom it may concern Testimonial on the assistance and  benefits received from the TLIU From the start of thi">
            <a:extLst>
              <a:ext uri="{FF2B5EF4-FFF2-40B4-BE49-F238E27FC236}">
                <a16:creationId xmlns:a16="http://schemas.microsoft.com/office/drawing/2014/main" id="{ADBF47CA-BD29-CA84-C1C6-8B548F1C9253}"/>
              </a:ext>
            </a:extLst>
          </p:cNvPr>
          <p:cNvPicPr>
            <a:picLocks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5086474" y="2305315"/>
            <a:ext cx="1646237" cy="1417638"/>
          </a:xfrm>
          <a:prstGeom prst="rect">
            <a:avLst/>
          </a:prstGeom>
          <a:noFill/>
          <a:extLst>
            <a:ext uri="{909E8E84-426E-40DD-AFC4-6F175D3DCCD1}">
              <a14:hiddenFill xmlns:a14="http://schemas.microsoft.com/office/drawing/2010/main">
                <a:solidFill>
                  <a:srgbClr val="FFFFFF"/>
                </a:solidFill>
              </a14:hiddenFill>
            </a:ext>
          </a:extLst>
        </p:spPr>
      </p:pic>
      <p:pic>
        <p:nvPicPr>
          <p:cNvPr id="6147" name="Picture 194911447" descr="Raubex Group Limited - Roads and Earthworks">
            <a:extLst>
              <a:ext uri="{FF2B5EF4-FFF2-40B4-BE49-F238E27FC236}">
                <a16:creationId xmlns:a16="http://schemas.microsoft.com/office/drawing/2014/main" id="{A004425A-908F-C6C5-C623-2C419C6D2C23}"/>
              </a:ext>
            </a:extLst>
          </p:cNvPr>
          <p:cNvPicPr>
            <a:picLocks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a:off x="2170169" y="1487901"/>
            <a:ext cx="2206625" cy="140335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9">
            <a:extLst>
              <a:ext uri="{FF2B5EF4-FFF2-40B4-BE49-F238E27FC236}">
                <a16:creationId xmlns:a16="http://schemas.microsoft.com/office/drawing/2014/main" id="{6DB644EB-E3CD-B746-AC9E-BAD2D6995E47}"/>
              </a:ext>
            </a:extLst>
          </p:cNvPr>
          <p:cNvSpPr>
            <a:spLocks noChangeArrowheads="1"/>
          </p:cNvSpPr>
          <p:nvPr/>
        </p:nvSpPr>
        <p:spPr bwMode="auto">
          <a:xfrm>
            <a:off x="323528" y="223934"/>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07840" tIns="84111" rIns="165048"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900" b="1" i="0" u="none" strike="noStrike" cap="none" normalizeH="0" baseline="0" dirty="0">
                <a:ln>
                  <a:noFill/>
                </a:ln>
                <a:solidFill>
                  <a:srgbClr val="000000"/>
                </a:solidFill>
                <a:effectLst/>
                <a:latin typeface="Arial" panose="020B0604020202020204" pitchFamily="34" charset="0"/>
                <a:ea typeface="Arial" panose="020B0604020202020204" pitchFamily="34" charset="0"/>
              </a:rPr>
              <a:t>SOME OF OUR CLIENTS</a:t>
            </a:r>
            <a:endParaRPr kumimoji="0" lang="en-US" altLang="en-US" sz="3900" b="1" i="0" u="none" strike="noStrike" cap="none" normalizeH="0" baseline="0" dirty="0">
              <a:ln>
                <a:noFill/>
              </a:ln>
              <a:solidFill>
                <a:schemeClr val="tx1"/>
              </a:solidFill>
              <a:effectLst/>
              <a:latin typeface="Arial" panose="020B0604020202020204" pitchFamily="34" charset="0"/>
              <a:ea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10">
            <a:extLst>
              <a:ext uri="{FF2B5EF4-FFF2-40B4-BE49-F238E27FC236}">
                <a16:creationId xmlns:a16="http://schemas.microsoft.com/office/drawing/2014/main" id="{2A35B2E4-999C-F85D-533A-6903FCB7927E}"/>
              </a:ext>
            </a:extLst>
          </p:cNvPr>
          <p:cNvSpPr>
            <a:spLocks noChangeArrowheads="1"/>
          </p:cNvSpPr>
          <p:nvPr/>
        </p:nvSpPr>
        <p:spPr bwMode="auto">
          <a:xfrm>
            <a:off x="265312" y="39233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11">
            <a:extLst>
              <a:ext uri="{FF2B5EF4-FFF2-40B4-BE49-F238E27FC236}">
                <a16:creationId xmlns:a16="http://schemas.microsoft.com/office/drawing/2014/main" id="{66C2C776-7B12-3828-8460-001BBEA40DD3}"/>
              </a:ext>
            </a:extLst>
          </p:cNvPr>
          <p:cNvSpPr>
            <a:spLocks noChangeArrowheads="1"/>
          </p:cNvSpPr>
          <p:nvPr/>
        </p:nvSpPr>
        <p:spPr bwMode="auto">
          <a:xfrm>
            <a:off x="265312" y="39233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a:ln>
                  <a:noFill/>
                </a:ln>
                <a:solidFill>
                  <a:srgbClr val="000000"/>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Rectangle 12">
            <a:extLst>
              <a:ext uri="{FF2B5EF4-FFF2-40B4-BE49-F238E27FC236}">
                <a16:creationId xmlns:a16="http://schemas.microsoft.com/office/drawing/2014/main" id="{8DE52298-586C-B57B-5847-143FF47CFCEB}"/>
              </a:ext>
            </a:extLst>
          </p:cNvPr>
          <p:cNvSpPr>
            <a:spLocks noChangeArrowheads="1"/>
          </p:cNvSpPr>
          <p:nvPr/>
        </p:nvSpPr>
        <p:spPr bwMode="auto">
          <a:xfrm>
            <a:off x="265312" y="39550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1" i="0" u="none" strike="noStrike" cap="none" normalizeH="0" baseline="0">
                <a:ln>
                  <a:noFill/>
                </a:ln>
                <a:solidFill>
                  <a:schemeClr val="tx1"/>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8" name="Picture 7">
            <a:extLst>
              <a:ext uri="{FF2B5EF4-FFF2-40B4-BE49-F238E27FC236}">
                <a16:creationId xmlns:a16="http://schemas.microsoft.com/office/drawing/2014/main" id="{074B9C58-016B-F55E-E0DC-9E4ED0BE9658}"/>
              </a:ext>
            </a:extLst>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6857429" y="2347167"/>
            <a:ext cx="1422400" cy="1422400"/>
          </a:xfrm>
          <a:prstGeom prst="rect">
            <a:avLst/>
          </a:prstGeom>
        </p:spPr>
      </p:pic>
      <p:pic>
        <p:nvPicPr>
          <p:cNvPr id="6158" name="Picture 14" descr="Secondary Steel Producers - UNICA IRON ...">
            <a:extLst>
              <a:ext uri="{FF2B5EF4-FFF2-40B4-BE49-F238E27FC236}">
                <a16:creationId xmlns:a16="http://schemas.microsoft.com/office/drawing/2014/main" id="{3B01E831-9B47-E440-2036-4B68B60F0273}"/>
              </a:ext>
            </a:extLst>
          </p:cNvPr>
          <p:cNvPicPr>
            <a:picLocks noChangeAspect="1" noChangeArrowheads="1"/>
          </p:cNvPicPr>
          <p:nvPr/>
        </p:nvPicPr>
        <p:blipFill>
          <a:blip r:embed="rId12" cstate="email">
            <a:extLst>
              <a:ext uri="{28A0092B-C50C-407E-A947-70E740481C1C}">
                <a14:useLocalDpi xmlns:a14="http://schemas.microsoft.com/office/drawing/2010/main"/>
              </a:ext>
            </a:extLst>
          </a:blip>
          <a:srcRect/>
          <a:stretch>
            <a:fillRect/>
          </a:stretch>
        </p:blipFill>
        <p:spPr bwMode="auto">
          <a:xfrm>
            <a:off x="576274" y="667645"/>
            <a:ext cx="3566214" cy="119486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6FC8D6CA-5B29-5CCF-7E7B-AE3AD8281AB0}"/>
              </a:ext>
            </a:extLst>
          </p:cNvPr>
          <p:cNvPicPr>
            <a:picLocks noChangeAspect="1"/>
          </p:cNvPicPr>
          <p:nvPr/>
        </p:nvPicPr>
        <p:blipFill>
          <a:blip r:embed="rId13"/>
          <a:stretch>
            <a:fillRect/>
          </a:stretch>
        </p:blipFill>
        <p:spPr>
          <a:xfrm>
            <a:off x="4671035" y="632282"/>
            <a:ext cx="3566213" cy="1727731"/>
          </a:xfrm>
          <a:prstGeom prst="rect">
            <a:avLst/>
          </a:prstGeom>
        </p:spPr>
      </p:pic>
    </p:spTree>
    <p:extLst>
      <p:ext uri="{BB962C8B-B14F-4D97-AF65-F5344CB8AC3E}">
        <p14:creationId xmlns:p14="http://schemas.microsoft.com/office/powerpoint/2010/main" val="9455046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6158"/>
                                        </p:tgtEl>
                                        <p:attrNameLst>
                                          <p:attrName>style.visibility</p:attrName>
                                        </p:attrNameLst>
                                      </p:cBhvr>
                                      <p:to>
                                        <p:strVal val="visible"/>
                                      </p:to>
                                    </p:set>
                                    <p:animEffect transition="in" filter="strips(downLeft)">
                                      <p:cBhvr>
                                        <p:cTn id="7" dur="500"/>
                                        <p:tgtEl>
                                          <p:spTgt spid="615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randombar(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148"/>
                                        </p:tgtEl>
                                        <p:attrNameLst>
                                          <p:attrName>style.visibility</p:attrName>
                                        </p:attrNameLst>
                                      </p:cBhvr>
                                      <p:to>
                                        <p:strVal val="visible"/>
                                      </p:to>
                                    </p:set>
                                    <p:animEffect transition="in" filter="blinds(horizontal)">
                                      <p:cBhvr>
                                        <p:cTn id="17" dur="500"/>
                                        <p:tgtEl>
                                          <p:spTgt spid="6148"/>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6147"/>
                                        </p:tgtEl>
                                        <p:attrNameLst>
                                          <p:attrName>style.visibility</p:attrName>
                                        </p:attrNameLst>
                                      </p:cBhvr>
                                      <p:to>
                                        <p:strVal val="visible"/>
                                      </p:to>
                                    </p:set>
                                    <p:anim calcmode="lin" valueType="num">
                                      <p:cBhvr additive="base">
                                        <p:cTn id="22" dur="500" fill="hold"/>
                                        <p:tgtEl>
                                          <p:spTgt spid="6147"/>
                                        </p:tgtEl>
                                        <p:attrNameLst>
                                          <p:attrName>ppt_x</p:attrName>
                                        </p:attrNameLst>
                                      </p:cBhvr>
                                      <p:tavLst>
                                        <p:tav tm="0">
                                          <p:val>
                                            <p:strVal val="#ppt_x"/>
                                          </p:val>
                                        </p:tav>
                                        <p:tav tm="100000">
                                          <p:val>
                                            <p:strVal val="#ppt_x"/>
                                          </p:val>
                                        </p:tav>
                                      </p:tavLst>
                                    </p:anim>
                                    <p:anim calcmode="lin" valueType="num">
                                      <p:cBhvr additive="base">
                                        <p:cTn id="23" dur="500" fill="hold"/>
                                        <p:tgtEl>
                                          <p:spTgt spid="6147"/>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8" presetClass="entr" presetSubtype="12" fill="hold" nodeType="clickEffect">
                                  <p:stCondLst>
                                    <p:cond delay="0"/>
                                  </p:stCondLst>
                                  <p:childTnLst>
                                    <p:set>
                                      <p:cBhvr>
                                        <p:cTn id="27" dur="1" fill="hold">
                                          <p:stCondLst>
                                            <p:cond delay="0"/>
                                          </p:stCondLst>
                                        </p:cTn>
                                        <p:tgtEl>
                                          <p:spTgt spid="6146"/>
                                        </p:tgtEl>
                                        <p:attrNameLst>
                                          <p:attrName>style.visibility</p:attrName>
                                        </p:attrNameLst>
                                      </p:cBhvr>
                                      <p:to>
                                        <p:strVal val="visible"/>
                                      </p:to>
                                    </p:set>
                                    <p:animEffect transition="in" filter="strips(downLeft)">
                                      <p:cBhvr>
                                        <p:cTn id="28" dur="500"/>
                                        <p:tgtEl>
                                          <p:spTgt spid="6146"/>
                                        </p:tgtEl>
                                      </p:cBhvr>
                                    </p:animEffect>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1000" fill="hold"/>
                                        <p:tgtEl>
                                          <p:spTgt spid="8"/>
                                        </p:tgtEl>
                                        <p:attrNameLst>
                                          <p:attrName>ppt_w</p:attrName>
                                        </p:attrNameLst>
                                      </p:cBhvr>
                                      <p:tavLst>
                                        <p:tav tm="0">
                                          <p:val>
                                            <p:strVal val="#ppt_w*0.70"/>
                                          </p:val>
                                        </p:tav>
                                        <p:tav tm="100000">
                                          <p:val>
                                            <p:strVal val="#ppt_w"/>
                                          </p:val>
                                        </p:tav>
                                      </p:tavLst>
                                    </p:anim>
                                    <p:anim calcmode="lin" valueType="num">
                                      <p:cBhvr>
                                        <p:cTn id="34" dur="1000" fill="hold"/>
                                        <p:tgtEl>
                                          <p:spTgt spid="8"/>
                                        </p:tgtEl>
                                        <p:attrNameLst>
                                          <p:attrName>ppt_h</p:attrName>
                                        </p:attrNameLst>
                                      </p:cBhvr>
                                      <p:tavLst>
                                        <p:tav tm="0">
                                          <p:val>
                                            <p:strVal val="#ppt_h"/>
                                          </p:val>
                                        </p:tav>
                                        <p:tav tm="100000">
                                          <p:val>
                                            <p:strVal val="#ppt_h"/>
                                          </p:val>
                                        </p:tav>
                                      </p:tavLst>
                                    </p:anim>
                                    <p:animEffect transition="in" filter="fade">
                                      <p:cBhvr>
                                        <p:cTn id="35" dur="1000"/>
                                        <p:tgtEl>
                                          <p:spTgt spid="8"/>
                                        </p:tgtEl>
                                      </p:cBhvr>
                                    </p:animEffect>
                                  </p:childTnLst>
                                </p:cTn>
                              </p:par>
                            </p:childTnLst>
                          </p:cTn>
                        </p:par>
                      </p:childTnLst>
                    </p:cTn>
                  </p:par>
                  <p:par>
                    <p:cTn id="36" fill="hold">
                      <p:stCondLst>
                        <p:cond delay="indefinite"/>
                      </p:stCondLst>
                      <p:childTnLst>
                        <p:par>
                          <p:cTn id="37" fill="hold">
                            <p:stCondLst>
                              <p:cond delay="0"/>
                            </p:stCondLst>
                            <p:childTnLst>
                              <p:par>
                                <p:cTn id="38" presetID="20" presetClass="entr" presetSubtype="0" fill="hold" nodeType="clickEffect">
                                  <p:stCondLst>
                                    <p:cond delay="0"/>
                                  </p:stCondLst>
                                  <p:childTnLst>
                                    <p:set>
                                      <p:cBhvr>
                                        <p:cTn id="39" dur="1" fill="hold">
                                          <p:stCondLst>
                                            <p:cond delay="0"/>
                                          </p:stCondLst>
                                        </p:cTn>
                                        <p:tgtEl>
                                          <p:spTgt spid="6152"/>
                                        </p:tgtEl>
                                        <p:attrNameLst>
                                          <p:attrName>style.visibility</p:attrName>
                                        </p:attrNameLst>
                                      </p:cBhvr>
                                      <p:to>
                                        <p:strVal val="visible"/>
                                      </p:to>
                                    </p:set>
                                    <p:animEffect transition="in" filter="wedge">
                                      <p:cBhvr>
                                        <p:cTn id="40" dur="2000"/>
                                        <p:tgtEl>
                                          <p:spTgt spid="6152"/>
                                        </p:tgtEl>
                                      </p:cBhvr>
                                    </p:animEffect>
                                  </p:childTnLst>
                                </p:cTn>
                              </p:par>
                            </p:childTnLst>
                          </p:cTn>
                        </p:par>
                      </p:childTnLst>
                    </p:cTn>
                  </p:par>
                  <p:par>
                    <p:cTn id="41" fill="hold">
                      <p:stCondLst>
                        <p:cond delay="indefinite"/>
                      </p:stCondLst>
                      <p:childTnLst>
                        <p:par>
                          <p:cTn id="42" fill="hold">
                            <p:stCondLst>
                              <p:cond delay="0"/>
                            </p:stCondLst>
                            <p:childTnLst>
                              <p:par>
                                <p:cTn id="43" presetID="31" presetClass="entr" presetSubtype="0" fill="hold" nodeType="clickEffect">
                                  <p:stCondLst>
                                    <p:cond delay="0"/>
                                  </p:stCondLst>
                                  <p:childTnLst>
                                    <p:set>
                                      <p:cBhvr>
                                        <p:cTn id="44" dur="1" fill="hold">
                                          <p:stCondLst>
                                            <p:cond delay="0"/>
                                          </p:stCondLst>
                                        </p:cTn>
                                        <p:tgtEl>
                                          <p:spTgt spid="6149"/>
                                        </p:tgtEl>
                                        <p:attrNameLst>
                                          <p:attrName>style.visibility</p:attrName>
                                        </p:attrNameLst>
                                      </p:cBhvr>
                                      <p:to>
                                        <p:strVal val="visible"/>
                                      </p:to>
                                    </p:set>
                                    <p:anim calcmode="lin" valueType="num">
                                      <p:cBhvr>
                                        <p:cTn id="45" dur="1000" fill="hold"/>
                                        <p:tgtEl>
                                          <p:spTgt spid="6149"/>
                                        </p:tgtEl>
                                        <p:attrNameLst>
                                          <p:attrName>ppt_w</p:attrName>
                                        </p:attrNameLst>
                                      </p:cBhvr>
                                      <p:tavLst>
                                        <p:tav tm="0">
                                          <p:val>
                                            <p:fltVal val="0"/>
                                          </p:val>
                                        </p:tav>
                                        <p:tav tm="100000">
                                          <p:val>
                                            <p:strVal val="#ppt_w"/>
                                          </p:val>
                                        </p:tav>
                                      </p:tavLst>
                                    </p:anim>
                                    <p:anim calcmode="lin" valueType="num">
                                      <p:cBhvr>
                                        <p:cTn id="46" dur="1000" fill="hold"/>
                                        <p:tgtEl>
                                          <p:spTgt spid="6149"/>
                                        </p:tgtEl>
                                        <p:attrNameLst>
                                          <p:attrName>ppt_h</p:attrName>
                                        </p:attrNameLst>
                                      </p:cBhvr>
                                      <p:tavLst>
                                        <p:tav tm="0">
                                          <p:val>
                                            <p:fltVal val="0"/>
                                          </p:val>
                                        </p:tav>
                                        <p:tav tm="100000">
                                          <p:val>
                                            <p:strVal val="#ppt_h"/>
                                          </p:val>
                                        </p:tav>
                                      </p:tavLst>
                                    </p:anim>
                                    <p:anim calcmode="lin" valueType="num">
                                      <p:cBhvr>
                                        <p:cTn id="47" dur="1000" fill="hold"/>
                                        <p:tgtEl>
                                          <p:spTgt spid="6149"/>
                                        </p:tgtEl>
                                        <p:attrNameLst>
                                          <p:attrName>style.rotation</p:attrName>
                                        </p:attrNameLst>
                                      </p:cBhvr>
                                      <p:tavLst>
                                        <p:tav tm="0">
                                          <p:val>
                                            <p:fltVal val="90"/>
                                          </p:val>
                                        </p:tav>
                                        <p:tav tm="100000">
                                          <p:val>
                                            <p:fltVal val="0"/>
                                          </p:val>
                                        </p:tav>
                                      </p:tavLst>
                                    </p:anim>
                                    <p:animEffect transition="in" filter="fade">
                                      <p:cBhvr>
                                        <p:cTn id="48" dur="1000"/>
                                        <p:tgtEl>
                                          <p:spTgt spid="6149"/>
                                        </p:tgtEl>
                                      </p:cBhvr>
                                    </p:animEffect>
                                  </p:childTnLst>
                                </p:cTn>
                              </p:par>
                            </p:childTnLst>
                          </p:cTn>
                        </p:par>
                      </p:childTnLst>
                    </p:cTn>
                  </p:par>
                  <p:par>
                    <p:cTn id="49" fill="hold">
                      <p:stCondLst>
                        <p:cond delay="indefinite"/>
                      </p:stCondLst>
                      <p:childTnLst>
                        <p:par>
                          <p:cTn id="50" fill="hold">
                            <p:stCondLst>
                              <p:cond delay="0"/>
                            </p:stCondLst>
                            <p:childTnLst>
                              <p:par>
                                <p:cTn id="51" presetID="25" presetClass="entr" presetSubtype="0" fill="hold" nodeType="clickEffect">
                                  <p:stCondLst>
                                    <p:cond delay="0"/>
                                  </p:stCondLst>
                                  <p:childTnLst>
                                    <p:set>
                                      <p:cBhvr>
                                        <p:cTn id="52" dur="1" fill="hold">
                                          <p:stCondLst>
                                            <p:cond delay="0"/>
                                          </p:stCondLst>
                                        </p:cTn>
                                        <p:tgtEl>
                                          <p:spTgt spid="6150"/>
                                        </p:tgtEl>
                                        <p:attrNameLst>
                                          <p:attrName>style.visibility</p:attrName>
                                        </p:attrNameLst>
                                      </p:cBhvr>
                                      <p:to>
                                        <p:strVal val="visible"/>
                                      </p:to>
                                    </p:set>
                                    <p:anim calcmode="lin" valueType="num">
                                      <p:cBhvr>
                                        <p:cTn id="53" dur="500" decel="50000" fill="hold">
                                          <p:stCondLst>
                                            <p:cond delay="0"/>
                                          </p:stCondLst>
                                        </p:cTn>
                                        <p:tgtEl>
                                          <p:spTgt spid="6150"/>
                                        </p:tgtEl>
                                        <p:attrNameLst>
                                          <p:attrName>style.rotation</p:attrName>
                                        </p:attrNameLst>
                                      </p:cBhvr>
                                      <p:tavLst>
                                        <p:tav tm="0">
                                          <p:val>
                                            <p:fltVal val="-90"/>
                                          </p:val>
                                        </p:tav>
                                        <p:tav tm="100000">
                                          <p:val>
                                            <p:fltVal val="0"/>
                                          </p:val>
                                        </p:tav>
                                      </p:tavLst>
                                    </p:anim>
                                    <p:anim calcmode="lin" valueType="num">
                                      <p:cBhvr>
                                        <p:cTn id="54" dur="500" decel="50000" fill="hold">
                                          <p:stCondLst>
                                            <p:cond delay="0"/>
                                          </p:stCondLst>
                                        </p:cTn>
                                        <p:tgtEl>
                                          <p:spTgt spid="6150"/>
                                        </p:tgtEl>
                                        <p:attrNameLst>
                                          <p:attrName>ppt_w</p:attrName>
                                        </p:attrNameLst>
                                      </p:cBhvr>
                                      <p:tavLst>
                                        <p:tav tm="0">
                                          <p:val>
                                            <p:strVal val="#ppt_w"/>
                                          </p:val>
                                        </p:tav>
                                        <p:tav tm="100000">
                                          <p:val>
                                            <p:strVal val="#ppt_w*.05"/>
                                          </p:val>
                                        </p:tav>
                                      </p:tavLst>
                                    </p:anim>
                                    <p:anim calcmode="lin" valueType="num">
                                      <p:cBhvr>
                                        <p:cTn id="55" dur="500" accel="50000" fill="hold">
                                          <p:stCondLst>
                                            <p:cond delay="500"/>
                                          </p:stCondLst>
                                        </p:cTn>
                                        <p:tgtEl>
                                          <p:spTgt spid="6150"/>
                                        </p:tgtEl>
                                        <p:attrNameLst>
                                          <p:attrName>ppt_w</p:attrName>
                                        </p:attrNameLst>
                                      </p:cBhvr>
                                      <p:tavLst>
                                        <p:tav tm="0">
                                          <p:val>
                                            <p:strVal val="#ppt_w*.05"/>
                                          </p:val>
                                        </p:tav>
                                        <p:tav tm="100000">
                                          <p:val>
                                            <p:strVal val="#ppt_w"/>
                                          </p:val>
                                        </p:tav>
                                      </p:tavLst>
                                    </p:anim>
                                    <p:anim calcmode="lin" valueType="num">
                                      <p:cBhvr>
                                        <p:cTn id="56" dur="1000" fill="hold"/>
                                        <p:tgtEl>
                                          <p:spTgt spid="6150"/>
                                        </p:tgtEl>
                                        <p:attrNameLst>
                                          <p:attrName>ppt_h</p:attrName>
                                        </p:attrNameLst>
                                      </p:cBhvr>
                                      <p:tavLst>
                                        <p:tav tm="0">
                                          <p:val>
                                            <p:strVal val="#ppt_h"/>
                                          </p:val>
                                        </p:tav>
                                        <p:tav tm="100000">
                                          <p:val>
                                            <p:strVal val="#ppt_h"/>
                                          </p:val>
                                        </p:tav>
                                      </p:tavLst>
                                    </p:anim>
                                    <p:anim calcmode="lin" valueType="num">
                                      <p:cBhvr>
                                        <p:cTn id="57" dur="500" decel="50000" fill="hold">
                                          <p:stCondLst>
                                            <p:cond delay="0"/>
                                          </p:stCondLst>
                                        </p:cTn>
                                        <p:tgtEl>
                                          <p:spTgt spid="6150"/>
                                        </p:tgtEl>
                                        <p:attrNameLst>
                                          <p:attrName>ppt_x</p:attrName>
                                        </p:attrNameLst>
                                      </p:cBhvr>
                                      <p:tavLst>
                                        <p:tav tm="0">
                                          <p:val>
                                            <p:strVal val="#ppt_x+.4"/>
                                          </p:val>
                                        </p:tav>
                                        <p:tav tm="100000">
                                          <p:val>
                                            <p:strVal val="#ppt_x"/>
                                          </p:val>
                                        </p:tav>
                                      </p:tavLst>
                                    </p:anim>
                                    <p:anim calcmode="lin" valueType="num">
                                      <p:cBhvr>
                                        <p:cTn id="58" dur="500" decel="50000" fill="hold">
                                          <p:stCondLst>
                                            <p:cond delay="0"/>
                                          </p:stCondLst>
                                        </p:cTn>
                                        <p:tgtEl>
                                          <p:spTgt spid="6150"/>
                                        </p:tgtEl>
                                        <p:attrNameLst>
                                          <p:attrName>ppt_y</p:attrName>
                                        </p:attrNameLst>
                                      </p:cBhvr>
                                      <p:tavLst>
                                        <p:tav tm="0">
                                          <p:val>
                                            <p:strVal val="#ppt_y-.2"/>
                                          </p:val>
                                        </p:tav>
                                        <p:tav tm="100000">
                                          <p:val>
                                            <p:strVal val="#ppt_y+.1"/>
                                          </p:val>
                                        </p:tav>
                                      </p:tavLst>
                                    </p:anim>
                                    <p:anim calcmode="lin" valueType="num">
                                      <p:cBhvr>
                                        <p:cTn id="59" dur="500" accel="50000" fill="hold">
                                          <p:stCondLst>
                                            <p:cond delay="500"/>
                                          </p:stCondLst>
                                        </p:cTn>
                                        <p:tgtEl>
                                          <p:spTgt spid="6150"/>
                                        </p:tgtEl>
                                        <p:attrNameLst>
                                          <p:attrName>ppt_y</p:attrName>
                                        </p:attrNameLst>
                                      </p:cBhvr>
                                      <p:tavLst>
                                        <p:tav tm="0">
                                          <p:val>
                                            <p:strVal val="#ppt_y+.1"/>
                                          </p:val>
                                        </p:tav>
                                        <p:tav tm="100000">
                                          <p:val>
                                            <p:strVal val="#ppt_y"/>
                                          </p:val>
                                        </p:tav>
                                      </p:tavLst>
                                    </p:anim>
                                    <p:animEffect transition="in" filter="fade">
                                      <p:cBhvr>
                                        <p:cTn id="60" dur="1000" decel="50000">
                                          <p:stCondLst>
                                            <p:cond delay="0"/>
                                          </p:stCondLst>
                                        </p:cTn>
                                        <p:tgtEl>
                                          <p:spTgt spid="6150"/>
                                        </p:tgtEl>
                                      </p:cBhvr>
                                    </p:animEffect>
                                  </p:childTnLst>
                                </p:cTn>
                              </p:par>
                            </p:childTnLst>
                          </p:cTn>
                        </p:par>
                      </p:childTnLst>
                    </p:cTn>
                  </p:par>
                  <p:par>
                    <p:cTn id="61" fill="hold">
                      <p:stCondLst>
                        <p:cond delay="indefinite"/>
                      </p:stCondLst>
                      <p:childTnLst>
                        <p:par>
                          <p:cTn id="62" fill="hold">
                            <p:stCondLst>
                              <p:cond delay="0"/>
                            </p:stCondLst>
                            <p:childTnLst>
                              <p:par>
                                <p:cTn id="63" presetID="35" presetClass="entr" presetSubtype="0" fill="hold" nodeType="clickEffect">
                                  <p:stCondLst>
                                    <p:cond delay="0"/>
                                  </p:stCondLst>
                                  <p:childTnLst>
                                    <p:set>
                                      <p:cBhvr>
                                        <p:cTn id="64" dur="1" fill="hold">
                                          <p:stCondLst>
                                            <p:cond delay="0"/>
                                          </p:stCondLst>
                                        </p:cTn>
                                        <p:tgtEl>
                                          <p:spTgt spid="6151"/>
                                        </p:tgtEl>
                                        <p:attrNameLst>
                                          <p:attrName>style.visibility</p:attrName>
                                        </p:attrNameLst>
                                      </p:cBhvr>
                                      <p:to>
                                        <p:strVal val="visible"/>
                                      </p:to>
                                    </p:set>
                                    <p:animEffect transition="in" filter="fade">
                                      <p:cBhvr>
                                        <p:cTn id="65" dur="2000"/>
                                        <p:tgtEl>
                                          <p:spTgt spid="6151"/>
                                        </p:tgtEl>
                                      </p:cBhvr>
                                    </p:animEffect>
                                    <p:anim calcmode="lin" valueType="num">
                                      <p:cBhvr>
                                        <p:cTn id="66" dur="2000" fill="hold"/>
                                        <p:tgtEl>
                                          <p:spTgt spid="6151"/>
                                        </p:tgtEl>
                                        <p:attrNameLst>
                                          <p:attrName>style.rotation</p:attrName>
                                        </p:attrNameLst>
                                      </p:cBhvr>
                                      <p:tavLst>
                                        <p:tav tm="0">
                                          <p:val>
                                            <p:fltVal val="720"/>
                                          </p:val>
                                        </p:tav>
                                        <p:tav tm="100000">
                                          <p:val>
                                            <p:fltVal val="0"/>
                                          </p:val>
                                        </p:tav>
                                      </p:tavLst>
                                    </p:anim>
                                    <p:anim calcmode="lin" valueType="num">
                                      <p:cBhvr>
                                        <p:cTn id="67" dur="2000" fill="hold"/>
                                        <p:tgtEl>
                                          <p:spTgt spid="6151"/>
                                        </p:tgtEl>
                                        <p:attrNameLst>
                                          <p:attrName>ppt_h</p:attrName>
                                        </p:attrNameLst>
                                      </p:cBhvr>
                                      <p:tavLst>
                                        <p:tav tm="0">
                                          <p:val>
                                            <p:fltVal val="0"/>
                                          </p:val>
                                        </p:tav>
                                        <p:tav tm="100000">
                                          <p:val>
                                            <p:strVal val="#ppt_h"/>
                                          </p:val>
                                        </p:tav>
                                      </p:tavLst>
                                    </p:anim>
                                    <p:anim calcmode="lin" valueType="num">
                                      <p:cBhvr>
                                        <p:cTn id="68" dur="2000" fill="hold"/>
                                        <p:tgtEl>
                                          <p:spTgt spid="6151"/>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0B3AA38-F9BD-989C-EC72-FC8F2FC1DF39}"/>
            </a:ext>
          </a:extLst>
        </p:cNvPr>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6E7FFF8C-EE39-28D5-54A5-1081D1EE58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ight Triangle 29">
            <a:extLst>
              <a:ext uri="{FF2B5EF4-FFF2-40B4-BE49-F238E27FC236}">
                <a16:creationId xmlns:a16="http://schemas.microsoft.com/office/drawing/2014/main" id="{C9D684CC-9357-9415-CB37-1142ADE18C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2540" y="3335867"/>
            <a:ext cx="246888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AA992C27-EC38-F039-84AB-800D9F2D2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330" y="623275"/>
            <a:ext cx="8178790"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lide Number Placeholder 10">
            <a:extLst>
              <a:ext uri="{FF2B5EF4-FFF2-40B4-BE49-F238E27FC236}">
                <a16:creationId xmlns:a16="http://schemas.microsoft.com/office/drawing/2014/main" id="{49F5F204-DDA3-42E2-216A-EB335DE5CA15}"/>
              </a:ext>
            </a:extLst>
          </p:cNvPr>
          <p:cNvSpPr>
            <a:spLocks noGrp="1"/>
          </p:cNvSpPr>
          <p:nvPr>
            <p:ph type="sldNum" sz="quarter" idx="12"/>
          </p:nvPr>
        </p:nvSpPr>
        <p:spPr>
          <a:xfrm>
            <a:off x="7262622" y="4892040"/>
            <a:ext cx="1255014" cy="1005840"/>
          </a:xfrm>
        </p:spPr>
        <p:txBody>
          <a:bodyPr vert="horz" lIns="91440" tIns="45720" rIns="91440" bIns="45720" rtlCol="0" anchor="ctr">
            <a:normAutofit/>
          </a:bodyPr>
          <a:lstStyle/>
          <a:p>
            <a:pPr>
              <a:spcAft>
                <a:spcPts val="600"/>
              </a:spcAft>
            </a:pPr>
            <a:fld id="{5BEB46A9-3985-4A68-94FC-41364C1C54A8}" type="slidenum">
              <a:rPr lang="en-US" sz="5700">
                <a:solidFill>
                  <a:srgbClr val="FFFFFF"/>
                </a:solidFill>
              </a:rPr>
              <a:pPr>
                <a:spcAft>
                  <a:spcPts val="600"/>
                </a:spcAft>
              </a:pPr>
              <a:t>9</a:t>
            </a:fld>
            <a:endParaRPr lang="en-US" sz="5700">
              <a:solidFill>
                <a:srgbClr val="FFFFFF"/>
              </a:solidFill>
            </a:endParaRPr>
          </a:p>
        </p:txBody>
      </p:sp>
      <p:pic>
        <p:nvPicPr>
          <p:cNvPr id="29" name="Image 3">
            <a:extLst>
              <a:ext uri="{FF2B5EF4-FFF2-40B4-BE49-F238E27FC236}">
                <a16:creationId xmlns:a16="http://schemas.microsoft.com/office/drawing/2014/main" id="{6FF04A0E-3F54-E67B-0484-DED1F59CBA6B}"/>
              </a:ext>
            </a:extLst>
          </p:cNvPr>
          <p:cNvPicPr>
            <a:picLocks/>
          </p:cNvPicPr>
          <p:nvPr/>
        </p:nvPicPr>
        <p:blipFill>
          <a:blip r:embed="rId2" cstate="email">
            <a:extLst>
              <a:ext uri="{28A0092B-C50C-407E-A947-70E740481C1C}">
                <a14:useLocalDpi xmlns:a14="http://schemas.microsoft.com/office/drawing/2010/main"/>
              </a:ext>
            </a:extLst>
          </a:blip>
          <a:stretch>
            <a:fillRect/>
          </a:stretch>
        </p:blipFill>
        <p:spPr>
          <a:xfrm>
            <a:off x="6300192" y="6037380"/>
            <a:ext cx="495300" cy="431800"/>
          </a:xfrm>
          <a:prstGeom prst="rect">
            <a:avLst/>
          </a:prstGeom>
        </p:spPr>
      </p:pic>
      <p:pic>
        <p:nvPicPr>
          <p:cNvPr id="31" name="Image 1">
            <a:extLst>
              <a:ext uri="{FF2B5EF4-FFF2-40B4-BE49-F238E27FC236}">
                <a16:creationId xmlns:a16="http://schemas.microsoft.com/office/drawing/2014/main" id="{A4AB3F89-A41A-8A6E-71B1-A29C9C9C9C6A}"/>
              </a:ext>
            </a:extLst>
          </p:cNvPr>
          <p:cNvPicPr>
            <a:picLocks/>
          </p:cNvPicPr>
          <p:nvPr/>
        </p:nvPicPr>
        <p:blipFill>
          <a:blip r:embed="rId3" cstate="email">
            <a:extLst>
              <a:ext uri="{28A0092B-C50C-407E-A947-70E740481C1C}">
                <a14:useLocalDpi xmlns:a14="http://schemas.microsoft.com/office/drawing/2010/main"/>
              </a:ext>
            </a:extLst>
          </a:blip>
          <a:stretch>
            <a:fillRect/>
          </a:stretch>
        </p:blipFill>
        <p:spPr>
          <a:xfrm>
            <a:off x="6869420" y="6094530"/>
            <a:ext cx="1790700" cy="323850"/>
          </a:xfrm>
          <a:prstGeom prst="rect">
            <a:avLst/>
          </a:prstGeom>
        </p:spPr>
      </p:pic>
      <p:sp>
        <p:nvSpPr>
          <p:cNvPr id="2" name="Freeform 1">
            <a:extLst>
              <a:ext uri="{FF2B5EF4-FFF2-40B4-BE49-F238E27FC236}">
                <a16:creationId xmlns:a16="http://schemas.microsoft.com/office/drawing/2014/main" id="{9EEDB964-9A4C-C611-437F-6F47C49CB91C}"/>
              </a:ext>
            </a:extLst>
          </p:cNvPr>
          <p:cNvSpPr>
            <a:spLocks/>
          </p:cNvSpPr>
          <p:nvPr/>
        </p:nvSpPr>
        <p:spPr bwMode="auto">
          <a:xfrm>
            <a:off x="1179712" y="673002"/>
            <a:ext cx="5727700" cy="1270"/>
          </a:xfrm>
          <a:custGeom>
            <a:avLst/>
            <a:gdLst>
              <a:gd name="T0" fmla="*/ 0 w 9020"/>
              <a:gd name="T1" fmla="*/ 0 h 1270"/>
              <a:gd name="T2" fmla="*/ 5727700 w 9020"/>
              <a:gd name="T3" fmla="*/ 0 h 1270"/>
              <a:gd name="T4" fmla="*/ 0 60000 65536"/>
              <a:gd name="T5" fmla="*/ 0 60000 65536"/>
            </a:gdLst>
            <a:ahLst/>
            <a:cxnLst>
              <a:cxn ang="T4">
                <a:pos x="T0" y="T1"/>
              </a:cxn>
              <a:cxn ang="T5">
                <a:pos x="T2" y="T3"/>
              </a:cxn>
            </a:cxnLst>
            <a:rect l="0" t="0" r="r" b="b"/>
            <a:pathLst>
              <a:path w="9020" h="1270">
                <a:moveTo>
                  <a:pt x="0" y="0"/>
                </a:moveTo>
                <a:lnTo>
                  <a:pt x="9020" y="0"/>
                </a:lnTo>
              </a:path>
            </a:pathLst>
          </a:custGeom>
          <a:noFill/>
          <a:ln w="9525">
            <a:solidFill>
              <a:srgbClr val="90C226"/>
            </a:solidFill>
            <a:prstDash val="sysDot"/>
            <a:round/>
            <a:headEnd/>
            <a:tailEnd/>
          </a:ln>
        </p:spPr>
        <p:txBody>
          <a:bodyPr rot="0" vert="horz" wrap="square" lIns="91440" tIns="45720" rIns="91440" bIns="45720" anchor="t" anchorCtr="0" upright="1">
            <a:noAutofit/>
          </a:bodyPr>
          <a:lstStyle/>
          <a:p>
            <a:endParaRPr lang="en-GB"/>
          </a:p>
        </p:txBody>
      </p:sp>
      <p:sp>
        <p:nvSpPr>
          <p:cNvPr id="3" name="Rectangle 9">
            <a:extLst>
              <a:ext uri="{FF2B5EF4-FFF2-40B4-BE49-F238E27FC236}">
                <a16:creationId xmlns:a16="http://schemas.microsoft.com/office/drawing/2014/main" id="{4200AC71-7046-A352-1BCD-B41B18842229}"/>
              </a:ext>
            </a:extLst>
          </p:cNvPr>
          <p:cNvSpPr>
            <a:spLocks noChangeArrowheads="1"/>
          </p:cNvSpPr>
          <p:nvPr/>
        </p:nvSpPr>
        <p:spPr bwMode="auto">
          <a:xfrm>
            <a:off x="481330" y="2223811"/>
            <a:ext cx="7758064" cy="15622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07840" tIns="84111" rIns="165048"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900" b="1" i="0" u="none" strike="noStrike" cap="none" normalizeH="0" baseline="0" dirty="0">
                <a:ln>
                  <a:noFill/>
                </a:ln>
                <a:solidFill>
                  <a:srgbClr val="000000"/>
                </a:solidFill>
                <a:effectLst/>
                <a:latin typeface="Arial" panose="020B0604020202020204" pitchFamily="34" charset="0"/>
                <a:ea typeface="Arial" panose="020B0604020202020204" pitchFamily="34" charset="0"/>
              </a:rPr>
              <a:t>SOME OF WHAT WE DO FOR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3900" b="1" i="0" u="none" strike="noStrike" cap="none" normalizeH="0" baseline="0" dirty="0">
                <a:ln>
                  <a:noFill/>
                </a:ln>
                <a:solidFill>
                  <a:srgbClr val="000000"/>
                </a:solidFill>
                <a:effectLst/>
                <a:latin typeface="Arial" panose="020B0604020202020204" pitchFamily="34" charset="0"/>
                <a:ea typeface="Arial" panose="020B0604020202020204" pitchFamily="34" charset="0"/>
              </a:rPr>
              <a:t>OUR CLIENTS?</a:t>
            </a:r>
            <a:endParaRPr kumimoji="0" lang="en-US" altLang="en-US" sz="3900" b="1" i="0" u="none" strike="noStrike" cap="none" normalizeH="0" baseline="0" dirty="0">
              <a:ln>
                <a:noFill/>
              </a:ln>
              <a:solidFill>
                <a:schemeClr val="tx1"/>
              </a:solidFill>
              <a:effectLst/>
              <a:latin typeface="Arial" panose="020B0604020202020204" pitchFamily="34" charset="0"/>
              <a:ea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10">
            <a:extLst>
              <a:ext uri="{FF2B5EF4-FFF2-40B4-BE49-F238E27FC236}">
                <a16:creationId xmlns:a16="http://schemas.microsoft.com/office/drawing/2014/main" id="{DD2F8614-F728-4F76-B7F5-2F9A3738B05C}"/>
              </a:ext>
            </a:extLst>
          </p:cNvPr>
          <p:cNvSpPr>
            <a:spLocks noChangeArrowheads="1"/>
          </p:cNvSpPr>
          <p:nvPr/>
        </p:nvSpPr>
        <p:spPr bwMode="auto">
          <a:xfrm>
            <a:off x="265312" y="39233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6" name="Rectangle 11">
            <a:extLst>
              <a:ext uri="{FF2B5EF4-FFF2-40B4-BE49-F238E27FC236}">
                <a16:creationId xmlns:a16="http://schemas.microsoft.com/office/drawing/2014/main" id="{837EB89E-FE3B-53C2-657D-A5C3C628DDB7}"/>
              </a:ext>
            </a:extLst>
          </p:cNvPr>
          <p:cNvSpPr>
            <a:spLocks noChangeArrowheads="1"/>
          </p:cNvSpPr>
          <p:nvPr/>
        </p:nvSpPr>
        <p:spPr bwMode="auto">
          <a:xfrm>
            <a:off x="265312" y="392332"/>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a:ln>
                  <a:noFill/>
                </a:ln>
                <a:solidFill>
                  <a:srgbClr val="000000"/>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Rectangle 12">
            <a:extLst>
              <a:ext uri="{FF2B5EF4-FFF2-40B4-BE49-F238E27FC236}">
                <a16:creationId xmlns:a16="http://schemas.microsoft.com/office/drawing/2014/main" id="{F693F729-D693-CB95-5F93-86E28868C8DB}"/>
              </a:ext>
            </a:extLst>
          </p:cNvPr>
          <p:cNvSpPr>
            <a:spLocks noChangeArrowheads="1"/>
          </p:cNvSpPr>
          <p:nvPr/>
        </p:nvSpPr>
        <p:spPr bwMode="auto">
          <a:xfrm>
            <a:off x="265312" y="395507"/>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1" i="0" u="none" strike="noStrike" cap="none" normalizeH="0" baseline="0">
                <a:ln>
                  <a:noFill/>
                </a:ln>
                <a:solidFill>
                  <a:schemeClr val="tx1"/>
                </a:solidFill>
                <a:effectLst/>
                <a:latin typeface="Arial" panose="020B0604020202020204" pitchFamily="34" charset="0"/>
                <a:ea typeface="Arial" panose="020B0604020202020204" pitchFamily="34" charset="0"/>
              </a:rPr>
            </a:b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020907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6665</TotalTime>
  <Words>1754</Words>
  <Application>Microsoft Macintosh PowerPoint</Application>
  <PresentationFormat>On-screen Show (4:3)</PresentationFormat>
  <Paragraphs>391</Paragraphs>
  <Slides>29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Aptos Display</vt:lpstr>
      <vt:lpstr>Arial</vt:lpstr>
      <vt:lpstr>Calibri</vt:lpstr>
      <vt:lpstr>Courier</vt:lpstr>
      <vt:lpstr>Helvetica</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Industry and Mining  Corporate Portfolio  2015</dc:title>
  <dc:creator>Dineo</dc:creator>
  <cp:lastModifiedBy>Dineo Stiyana</cp:lastModifiedBy>
  <cp:revision>184</cp:revision>
  <cp:lastPrinted>2015-01-27T14:22:57Z</cp:lastPrinted>
  <dcterms:created xsi:type="dcterms:W3CDTF">2015-01-27T11:41:55Z</dcterms:created>
  <dcterms:modified xsi:type="dcterms:W3CDTF">2024-10-08T18:26:53Z</dcterms:modified>
</cp:coreProperties>
</file>